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2"/>
    <p:sldId id="258" r:id="rId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2" autoAdjust="0"/>
    <p:restoredTop sz="94660"/>
  </p:normalViewPr>
  <p:slideViewPr>
    <p:cSldViewPr snapToGrid="0">
      <p:cViewPr varScale="1">
        <p:scale>
          <a:sx n="116" d="100"/>
          <a:sy n="116" d="100"/>
        </p:scale>
        <p:origin x="336" y="108"/>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63A1C593-65D0-4073-BCC9-577B9352EA97}" type="datetimeFigureOut">
              <a:rPr lang="en-US" smtClean="0"/>
              <a:pPr/>
              <a:t>10/11/2023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pPr/>
              <a:t>‹N°›</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3A1C593-65D0-4073-BCC9-577B9352EA97}" type="datetimeFigureOut">
              <a:rPr lang="en-US" smtClean="0"/>
              <a:pPr/>
              <a:t>10/11/2023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pPr/>
              <a:t>‹N°›</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3A1C593-65D0-4073-BCC9-577B9352EA97}" type="datetimeFigureOut">
              <a:rPr lang="en-US" smtClean="0"/>
              <a:pPr/>
              <a:t>10/11/2023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pPr/>
              <a:t>‹N°›</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3A1C593-65D0-4073-BCC9-577B9352EA97}" type="datetimeFigureOut">
              <a:rPr lang="en-US" smtClean="0"/>
              <a:pPr/>
              <a:t>10/11/2023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pPr/>
              <a:t>‹N°›</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3A1C593-65D0-4073-BCC9-577B9352EA97}" type="datetimeFigureOut">
              <a:rPr lang="en-US" smtClean="0"/>
              <a:pPr/>
              <a:t>10/11/2023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pPr/>
              <a:t>‹N°›</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63A1C593-65D0-4073-BCC9-577B9352EA97}" type="datetimeFigureOut">
              <a:rPr lang="en-US" smtClean="0"/>
              <a:pPr/>
              <a:t>10/11/2023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B618960-8005-486C-9A75-10CB2AAC16F9}" type="slidenum">
              <a:rPr lang="en-US" smtClean="0"/>
              <a:pPr/>
              <a:t>‹N°›</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63A1C593-65D0-4073-BCC9-577B9352EA97}" type="datetimeFigureOut">
              <a:rPr lang="en-US" smtClean="0"/>
              <a:pPr/>
              <a:t>10/11/2023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B618960-8005-486C-9A75-10CB2AAC16F9}" type="slidenum">
              <a:rPr lang="en-US" smtClean="0"/>
              <a:pPr/>
              <a:t>‹N°›</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63A1C593-65D0-4073-BCC9-577B9352EA97}" type="datetimeFigureOut">
              <a:rPr lang="en-US" smtClean="0"/>
              <a:pPr/>
              <a:t>10/11/2023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B618960-8005-486C-9A75-10CB2AAC16F9}" type="slidenum">
              <a:rPr lang="en-US" smtClean="0"/>
              <a:pPr/>
              <a:t>‹N°›</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3A1C593-65D0-4073-BCC9-577B9352EA97}" type="datetimeFigureOut">
              <a:rPr lang="en-US" smtClean="0"/>
              <a:pPr/>
              <a:t>10/11/2023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B618960-8005-486C-9A75-10CB2AAC16F9}" type="slidenum">
              <a:rPr lang="en-US" smtClean="0"/>
              <a:pPr/>
              <a:t>‹N°›</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63A1C593-65D0-4073-BCC9-577B9352EA97}" type="datetimeFigureOut">
              <a:rPr lang="en-US" smtClean="0"/>
              <a:pPr/>
              <a:t>10/11/2023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B618960-8005-486C-9A75-10CB2AAC16F9}" type="slidenum">
              <a:rPr lang="en-US" smtClean="0"/>
              <a:pPr/>
              <a:t>‹N°›</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63A1C593-65D0-4073-BCC9-577B9352EA97}" type="datetimeFigureOut">
              <a:rPr lang="en-US" smtClean="0"/>
              <a:pPr/>
              <a:t>10/11/2023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B618960-8005-486C-9A75-10CB2AAC16F9}" type="slidenum">
              <a:rPr lang="en-US" smtClean="0"/>
              <a:pPr/>
              <a:t>‹N°›</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3A1C593-65D0-4073-BCC9-577B9352EA97}" type="datetimeFigureOut">
              <a:rPr lang="en-US" smtClean="0"/>
              <a:pPr/>
              <a:t>10/11/2023</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B618960-8005-486C-9A75-10CB2AAC16F9}" type="slidenum">
              <a:rPr lang="en-US" smtClean="0"/>
              <a:pPr/>
              <a:t>‹N°›</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image" Target="../media/image4.png"/><Relationship Id="rId10" Type="http://schemas.openxmlformats.org/officeDocument/2006/relationships/image" Target="../media/image9.png"/><Relationship Id="rId4" Type="http://schemas.openxmlformats.org/officeDocument/2006/relationships/image" Target="../media/image3.png"/><Relationship Id="rId9" Type="http://schemas.openxmlformats.org/officeDocument/2006/relationships/image" Target="../media/image8.png"/></Relationships>
</file>

<file path=ppt/slides/_rels/slide2.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0.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 4"/>
          <p:cNvPicPr>
            <a:picLocks noChangeAspect="1"/>
          </p:cNvPicPr>
          <p:nvPr/>
        </p:nvPicPr>
        <p:blipFill>
          <a:blip r:embed="rId2" cstate="print"/>
          <a:stretch>
            <a:fillRect/>
          </a:stretch>
        </p:blipFill>
        <p:spPr>
          <a:xfrm>
            <a:off x="7915274" y="2184400"/>
            <a:ext cx="4121473" cy="4360333"/>
          </a:xfrm>
          <a:prstGeom prst="rect">
            <a:avLst/>
          </a:prstGeom>
        </p:spPr>
      </p:pic>
      <p:pic>
        <p:nvPicPr>
          <p:cNvPr id="6" name="Image 5"/>
          <p:cNvPicPr>
            <a:picLocks noChangeAspect="1"/>
          </p:cNvPicPr>
          <p:nvPr/>
        </p:nvPicPr>
        <p:blipFill>
          <a:blip r:embed="rId3" cstate="print"/>
          <a:stretch>
            <a:fillRect/>
          </a:stretch>
        </p:blipFill>
        <p:spPr>
          <a:xfrm>
            <a:off x="3953123" y="2221478"/>
            <a:ext cx="3759642" cy="4360141"/>
          </a:xfrm>
          <a:prstGeom prst="rect">
            <a:avLst/>
          </a:prstGeom>
        </p:spPr>
      </p:pic>
      <p:pic>
        <p:nvPicPr>
          <p:cNvPr id="1026" name="Image 1"/>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0" y="0"/>
            <a:ext cx="3157841" cy="3647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Rectangle 6"/>
          <p:cNvSpPr/>
          <p:nvPr/>
        </p:nvSpPr>
        <p:spPr>
          <a:xfrm>
            <a:off x="-12186" y="3574234"/>
            <a:ext cx="3182749" cy="3294181"/>
          </a:xfrm>
          <a:prstGeom prst="rect">
            <a:avLst/>
          </a:prstGeom>
          <a:gradFill flip="none" rotWithShape="1">
            <a:gsLst>
              <a:gs pos="0">
                <a:schemeClr val="accent1">
                  <a:shade val="30000"/>
                  <a:satMod val="115000"/>
                </a:schemeClr>
              </a:gs>
              <a:gs pos="50000">
                <a:schemeClr val="accent1">
                  <a:shade val="67500"/>
                  <a:satMod val="115000"/>
                </a:schemeClr>
              </a:gs>
              <a:gs pos="100000">
                <a:schemeClr val="accent1">
                  <a:shade val="100000"/>
                  <a:satMod val="115000"/>
                </a:schemeClr>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8" name="Arrondir un rectangle avec un coin diagonal 7"/>
          <p:cNvSpPr/>
          <p:nvPr/>
        </p:nvSpPr>
        <p:spPr>
          <a:xfrm>
            <a:off x="129904" y="196006"/>
            <a:ext cx="2804886" cy="899885"/>
          </a:xfrm>
          <a:prstGeom prst="round2DiagRect">
            <a:avLst/>
          </a:prstGeom>
          <a:solidFill>
            <a:schemeClr val="bg1"/>
          </a:solidFill>
          <a:ln>
            <a:noFill/>
          </a:ln>
          <a:effectLst>
            <a:glow rad="228600">
              <a:schemeClr val="accent1">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9" name="Ellipse 8"/>
          <p:cNvSpPr/>
          <p:nvPr/>
        </p:nvSpPr>
        <p:spPr>
          <a:xfrm>
            <a:off x="926865" y="1299891"/>
            <a:ext cx="1161143" cy="1074408"/>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1027" name="Image 2" descr="C:\Users\salle22-pc03\Desktop\LOGO-CUT.png"/>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1126740" y="1493842"/>
            <a:ext cx="811213"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 name="Losange 12"/>
          <p:cNvSpPr/>
          <p:nvPr/>
        </p:nvSpPr>
        <p:spPr>
          <a:xfrm>
            <a:off x="509089" y="2531355"/>
            <a:ext cx="2046514" cy="2045977"/>
          </a:xfrm>
          <a:prstGeom prst="diamond">
            <a:avLst/>
          </a:prstGeom>
          <a:solidFill>
            <a:schemeClr val="bg1"/>
          </a:solidFill>
          <a:ln>
            <a:noFill/>
          </a:ln>
          <a:effectLst>
            <a:innerShdw blurRad="63500" dist="50800" dir="135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8" name="ZoneTexte 17"/>
          <p:cNvSpPr txBox="1"/>
          <p:nvPr/>
        </p:nvSpPr>
        <p:spPr>
          <a:xfrm>
            <a:off x="612538" y="3198782"/>
            <a:ext cx="1789793" cy="923330"/>
          </a:xfrm>
          <a:prstGeom prst="rect">
            <a:avLst/>
          </a:prstGeom>
          <a:noFill/>
        </p:spPr>
        <p:txBody>
          <a:bodyPr wrap="square" rtlCol="0">
            <a:spAutoFit/>
          </a:bodyPr>
          <a:lstStyle/>
          <a:p>
            <a:pPr algn="ctr"/>
            <a:r>
              <a:rPr lang="fr-FR" dirty="0">
                <a:latin typeface="Monotype Corsiva" panose="03010101010201010101" pitchFamily="66" charset="0"/>
              </a:rPr>
              <a:t>         </a:t>
            </a:r>
          </a:p>
          <a:p>
            <a:pPr algn="ctr"/>
            <a:r>
              <a:rPr lang="ar-DZ" altLang="fr-FR" b="1" dirty="0" smtClean="0">
                <a:effectLst>
                  <a:outerShdw blurRad="38100" dist="38100" dir="2700000" algn="tl">
                    <a:srgbClr val="000000">
                      <a:alpha val="43137"/>
                    </a:srgbClr>
                  </a:outerShdw>
                </a:effectLst>
                <a:latin typeface="Monotype Corsiva" panose="03010101010201010101" pitchFamily="66" charset="0"/>
              </a:rPr>
              <a:t>ميدان العلوم والتكنولوجيا</a:t>
            </a:r>
            <a:endParaRPr lang="ar-DZ" altLang="fr-FR" b="1" dirty="0">
              <a:effectLst>
                <a:outerShdw blurRad="38100" dist="38100" dir="2700000" algn="tl">
                  <a:srgbClr val="000000">
                    <a:alpha val="43137"/>
                  </a:srgbClr>
                </a:outerShdw>
              </a:effectLst>
              <a:latin typeface="Monotype Corsiva" panose="03010101010201010101" pitchFamily="66" charset="0"/>
            </a:endParaRPr>
          </a:p>
        </p:txBody>
      </p:sp>
      <p:sp>
        <p:nvSpPr>
          <p:cNvPr id="19" name="Rectangle 18"/>
          <p:cNvSpPr/>
          <p:nvPr/>
        </p:nvSpPr>
        <p:spPr>
          <a:xfrm>
            <a:off x="682165" y="3057453"/>
            <a:ext cx="1650538" cy="521970"/>
          </a:xfrm>
          <a:prstGeom prst="rect">
            <a:avLst/>
          </a:prstGeom>
          <a:noFill/>
        </p:spPr>
        <p:txBody>
          <a:bodyPr wrap="square" lIns="91440" tIns="45720" rIns="91440" bIns="45720">
            <a:spAutoFit/>
          </a:bodyPr>
          <a:lstStyle/>
          <a:p>
            <a:pPr algn="ctr"/>
            <a:r>
              <a:rPr lang="ar-DZ" altLang="fr-FR" sz="2800" b="1" cap="none" spc="0" dirty="0">
                <a:ln w="0"/>
                <a:gradFill>
                  <a:gsLst>
                    <a:gs pos="0">
                      <a:schemeClr val="accent5">
                        <a:lumMod val="50000"/>
                      </a:schemeClr>
                    </a:gs>
                    <a:gs pos="50000">
                      <a:schemeClr val="accent5"/>
                    </a:gs>
                    <a:gs pos="100000">
                      <a:schemeClr val="accent5">
                        <a:lumMod val="60000"/>
                        <a:lumOff val="40000"/>
                      </a:schemeClr>
                    </a:gs>
                  </a:gsLst>
                  <a:lin ang="5400000"/>
                </a:gradFill>
                <a:effectLst>
                  <a:outerShdw blurRad="38100" dist="38100" dir="2700000" algn="tl">
                    <a:srgbClr val="000000">
                      <a:alpha val="43137"/>
                    </a:srgbClr>
                  </a:outerShdw>
                  <a:reflection blurRad="6350" stA="53000" endA="300" endPos="35500" dir="5400000" sy="-90000" algn="bl" rotWithShape="0"/>
                </a:effectLst>
                <a:latin typeface="Monotype Corsiva" panose="03010101010201010101" pitchFamily="66" charset="0"/>
              </a:rPr>
              <a:t>دليل</a:t>
            </a:r>
          </a:p>
        </p:txBody>
      </p:sp>
      <p:sp>
        <p:nvSpPr>
          <p:cNvPr id="20" name="Rectangle 19"/>
          <p:cNvSpPr/>
          <p:nvPr/>
        </p:nvSpPr>
        <p:spPr>
          <a:xfrm>
            <a:off x="170" y="4711978"/>
            <a:ext cx="2757486" cy="369332"/>
          </a:xfrm>
          <a:prstGeom prst="rect">
            <a:avLst/>
          </a:prstGeom>
          <a:noFill/>
        </p:spPr>
        <p:txBody>
          <a:bodyPr wrap="none" lIns="91440" tIns="45720" rIns="91440" bIns="45720">
            <a:spAutoFit/>
          </a:bodyPr>
          <a:lstStyle/>
          <a:p>
            <a:pPr algn="r"/>
            <a:r>
              <a:rPr lang="ar-DZ" altLang="fr-FR" b="1" cap="none" spc="50" smtClean="0">
                <a:ln w="0"/>
                <a:solidFill>
                  <a:schemeClr val="bg1"/>
                </a:solidFill>
                <a:effectLst>
                  <a:innerShdw blurRad="63500" dist="50800" dir="13500000">
                    <a:srgbClr val="000000">
                      <a:alpha val="50000"/>
                    </a:srgbClr>
                  </a:innerShdw>
                </a:effectLst>
                <a:latin typeface="Monotype Corsiva" panose="03010101010201010101" pitchFamily="66" charset="0"/>
              </a:rPr>
              <a:t>السنة الجامعية(2023-2024)</a:t>
            </a:r>
            <a:endParaRPr lang="ar-DZ" altLang="fr-FR" b="1" cap="none" spc="50" dirty="0">
              <a:ln w="0"/>
              <a:solidFill>
                <a:schemeClr val="bg1"/>
              </a:solidFill>
              <a:effectLst>
                <a:innerShdw blurRad="63500" dist="50800" dir="13500000">
                  <a:srgbClr val="000000">
                    <a:alpha val="50000"/>
                  </a:srgbClr>
                </a:innerShdw>
              </a:effectLst>
              <a:latin typeface="Monotype Corsiva" panose="03010101010201010101" pitchFamily="66" charset="0"/>
            </a:endParaRPr>
          </a:p>
        </p:txBody>
      </p:sp>
      <p:sp>
        <p:nvSpPr>
          <p:cNvPr id="17" name="ZoneTexte 16"/>
          <p:cNvSpPr txBox="1"/>
          <p:nvPr/>
        </p:nvSpPr>
        <p:spPr>
          <a:xfrm>
            <a:off x="190455" y="45723"/>
            <a:ext cx="2567432" cy="937260"/>
          </a:xfrm>
          <a:prstGeom prst="rect">
            <a:avLst/>
          </a:prstGeom>
          <a:noFill/>
        </p:spPr>
        <p:txBody>
          <a:bodyPr wrap="square" rtlCol="0">
            <a:spAutoFit/>
          </a:bodyPr>
          <a:lstStyle/>
          <a:p>
            <a:pPr algn="ctr"/>
            <a:r>
              <a:rPr lang="fr-FR" sz="1000" b="1" dirty="0">
                <a:latin typeface="Monotype Corsiva" panose="03010101010201010101" pitchFamily="66" charset="0"/>
              </a:rPr>
              <a:t> </a:t>
            </a:r>
            <a:endParaRPr lang="fr-FR" sz="1000" dirty="0">
              <a:latin typeface="Monotype Corsiva" panose="03010101010201010101" pitchFamily="66" charset="0"/>
            </a:endParaRPr>
          </a:p>
          <a:p>
            <a:pPr algn="ctr">
              <a:lnSpc>
                <a:spcPct val="150000"/>
              </a:lnSpc>
            </a:pPr>
            <a:r>
              <a:rPr lang="ar-DZ" altLang="fr-FR" sz="1000" b="1" dirty="0">
                <a:latin typeface="Monotype Corsiva" panose="03010101010201010101" pitchFamily="66" charset="0"/>
              </a:rPr>
              <a:t>الجمهورية الجزائرية الديمقراطية الشعبية</a:t>
            </a:r>
            <a:endParaRPr lang="fr-FR" sz="1000" b="1" dirty="0">
              <a:latin typeface="Monotype Corsiva" panose="03010101010201010101" pitchFamily="66" charset="0"/>
            </a:endParaRPr>
          </a:p>
          <a:p>
            <a:pPr algn="ctr">
              <a:lnSpc>
                <a:spcPct val="150000"/>
              </a:lnSpc>
            </a:pPr>
            <a:r>
              <a:rPr lang="ar-DZ" altLang="fr-FR" sz="1000" b="1" dirty="0">
                <a:latin typeface="Monotype Corsiva" panose="03010101010201010101" pitchFamily="66" charset="0"/>
              </a:rPr>
              <a:t>وزارة التعليم العالي و البحث العلمي</a:t>
            </a:r>
          </a:p>
          <a:p>
            <a:pPr algn="ctr">
              <a:lnSpc>
                <a:spcPct val="150000"/>
              </a:lnSpc>
            </a:pPr>
            <a:r>
              <a:rPr lang="ar-DZ" altLang="fr-FR" sz="1000" b="1" dirty="0">
                <a:latin typeface="Monotype Corsiva" panose="03010101010201010101" pitchFamily="66" charset="0"/>
              </a:rPr>
              <a:t>المركز الجامعي </a:t>
            </a:r>
            <a:r>
              <a:rPr lang="ar-DZ" altLang="fr-FR" sz="1000" b="1" dirty="0" smtClean="0">
                <a:latin typeface="Monotype Corsiva" panose="03010101010201010101" pitchFamily="66" charset="0"/>
              </a:rPr>
              <a:t>مرسلي عبد </a:t>
            </a:r>
            <a:r>
              <a:rPr lang="ar-DZ" altLang="fr-FR" sz="1000" b="1" dirty="0" err="1" smtClean="0">
                <a:latin typeface="Monotype Corsiva" panose="03010101010201010101" pitchFamily="66" charset="0"/>
              </a:rPr>
              <a:t>الله </a:t>
            </a:r>
            <a:r>
              <a:rPr lang="ar-DZ" altLang="fr-FR" sz="1000" b="1" dirty="0" smtClean="0">
                <a:latin typeface="Monotype Corsiva" panose="03010101010201010101" pitchFamily="66" charset="0"/>
              </a:rPr>
              <a:t>- تيبازة</a:t>
            </a:r>
            <a:endParaRPr lang="ar-DZ" altLang="fr-FR" sz="1000" b="1" dirty="0">
              <a:latin typeface="Monotype Corsiva" panose="03010101010201010101" pitchFamily="66" charset="0"/>
            </a:endParaRPr>
          </a:p>
        </p:txBody>
      </p:sp>
      <p:pic>
        <p:nvPicPr>
          <p:cNvPr id="14" name="Image 13"/>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2757643" y="6496679"/>
            <a:ext cx="293441" cy="213185"/>
          </a:xfrm>
          <a:prstGeom prst="rect">
            <a:avLst/>
          </a:prstGeom>
        </p:spPr>
      </p:pic>
      <p:pic>
        <p:nvPicPr>
          <p:cNvPr id="15" name="Image 14"/>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2757611" y="6053800"/>
            <a:ext cx="318238" cy="318238"/>
          </a:xfrm>
          <a:prstGeom prst="rect">
            <a:avLst/>
          </a:prstGeom>
        </p:spPr>
      </p:pic>
      <p:pic>
        <p:nvPicPr>
          <p:cNvPr id="1031" name="Picture 7" descr="RÃ©sultat de recherche d'images pour &quot;icone adresse png&quot;"/>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2757823" y="5511612"/>
            <a:ext cx="368532" cy="368532"/>
          </a:xfrm>
          <a:prstGeom prst="rect">
            <a:avLst/>
          </a:prstGeom>
          <a:noFill/>
          <a:extLst>
            <a:ext uri="{909E8E84-426E-40DD-AFC4-6F175D3DCCD1}">
              <a14:hiddenFill xmlns:a14="http://schemas.microsoft.com/office/drawing/2010/main">
                <a:solidFill>
                  <a:srgbClr val="FFFFFF"/>
                </a:solidFill>
              </a14:hiddenFill>
            </a:ext>
          </a:extLst>
        </p:spPr>
      </p:pic>
      <p:sp>
        <p:nvSpPr>
          <p:cNvPr id="21" name="ZoneTexte 20"/>
          <p:cNvSpPr txBox="1"/>
          <p:nvPr/>
        </p:nvSpPr>
        <p:spPr>
          <a:xfrm>
            <a:off x="-12156" y="5419467"/>
            <a:ext cx="2677885" cy="460375"/>
          </a:xfrm>
          <a:prstGeom prst="rect">
            <a:avLst/>
          </a:prstGeom>
          <a:noFill/>
        </p:spPr>
        <p:txBody>
          <a:bodyPr wrap="square" rtlCol="0">
            <a:spAutoFit/>
          </a:bodyPr>
          <a:lstStyle/>
          <a:p>
            <a:pPr algn="r"/>
            <a:r>
              <a:rPr lang="ar-DZ" altLang="fr-FR" sz="1200" b="1" dirty="0">
                <a:solidFill>
                  <a:schemeClr val="bg1"/>
                </a:solidFill>
                <a:latin typeface="Cambria" panose="02040503050406030204" pitchFamily="18" charset="0"/>
              </a:rPr>
              <a:t>المركز الجامعي </a:t>
            </a:r>
            <a:r>
              <a:rPr lang="ar-DZ" altLang="fr-FR" sz="1200" b="1" dirty="0" smtClean="0">
                <a:solidFill>
                  <a:schemeClr val="bg1"/>
                </a:solidFill>
                <a:latin typeface="Cambria" panose="02040503050406030204" pitchFamily="18" charset="0"/>
              </a:rPr>
              <a:t>مرسلي عبد الله- تيبازة</a:t>
            </a:r>
            <a:endParaRPr lang="ar-DZ" altLang="fr-FR" sz="1200" b="1" dirty="0">
              <a:solidFill>
                <a:schemeClr val="bg1"/>
              </a:solidFill>
              <a:latin typeface="Cambria" panose="02040503050406030204" pitchFamily="18" charset="0"/>
            </a:endParaRPr>
          </a:p>
          <a:p>
            <a:pPr algn="r"/>
            <a:r>
              <a:rPr lang="ar-DZ" altLang="fr-FR" sz="1200" b="1" dirty="0">
                <a:solidFill>
                  <a:schemeClr val="bg1"/>
                </a:solidFill>
                <a:latin typeface="Cambria" panose="02040503050406030204" pitchFamily="18" charset="0"/>
              </a:rPr>
              <a:t>واد مرزوق 42000</a:t>
            </a:r>
          </a:p>
        </p:txBody>
      </p:sp>
      <p:sp>
        <p:nvSpPr>
          <p:cNvPr id="23" name="ZoneTexte 22"/>
          <p:cNvSpPr txBox="1"/>
          <p:nvPr/>
        </p:nvSpPr>
        <p:spPr>
          <a:xfrm>
            <a:off x="1165475" y="6074446"/>
            <a:ext cx="1390650" cy="276999"/>
          </a:xfrm>
          <a:prstGeom prst="rect">
            <a:avLst/>
          </a:prstGeom>
          <a:noFill/>
        </p:spPr>
        <p:txBody>
          <a:bodyPr wrap="square" rtlCol="0">
            <a:spAutoFit/>
          </a:bodyPr>
          <a:lstStyle/>
          <a:p>
            <a:pPr algn="r"/>
            <a:r>
              <a:rPr lang="fr-FR" sz="1200" dirty="0">
                <a:solidFill>
                  <a:schemeClr val="bg1"/>
                </a:solidFill>
              </a:rPr>
              <a:t>024 37 10 03</a:t>
            </a:r>
          </a:p>
        </p:txBody>
      </p:sp>
      <p:sp>
        <p:nvSpPr>
          <p:cNvPr id="24" name="Rectangle 23"/>
          <p:cNvSpPr/>
          <p:nvPr/>
        </p:nvSpPr>
        <p:spPr>
          <a:xfrm>
            <a:off x="927189" y="6465100"/>
            <a:ext cx="1653466" cy="276999"/>
          </a:xfrm>
          <a:prstGeom prst="rect">
            <a:avLst/>
          </a:prstGeom>
        </p:spPr>
        <p:txBody>
          <a:bodyPr wrap="none">
            <a:spAutoFit/>
          </a:bodyPr>
          <a:lstStyle/>
          <a:p>
            <a:pPr algn="r"/>
            <a:r>
              <a:rPr lang="en-US" sz="1200" b="1" dirty="0">
                <a:solidFill>
                  <a:schemeClr val="bg1"/>
                </a:solidFill>
                <a:latin typeface="Cambria" panose="02040503050406030204" pitchFamily="18" charset="0"/>
                <a:ea typeface="Calibri" panose="020F0502020204030204" charset="0"/>
                <a:cs typeface="Sultan normal"/>
              </a:rPr>
              <a:t>sec.fs.ut@gmail.com</a:t>
            </a:r>
            <a:endParaRPr lang="fr-FR" sz="1200" dirty="0">
              <a:solidFill>
                <a:schemeClr val="bg1"/>
              </a:solidFill>
              <a:latin typeface="Cambria" panose="02040503050406030204" pitchFamily="18" charset="0"/>
            </a:endParaRPr>
          </a:p>
        </p:txBody>
      </p:sp>
      <p:pic>
        <p:nvPicPr>
          <p:cNvPr id="22" name="Image 21"/>
          <p:cNvPicPr>
            <a:picLocks noChangeAspect="1"/>
          </p:cNvPicPr>
          <p:nvPr/>
        </p:nvPicPr>
        <p:blipFill>
          <a:blip r:embed="rId9" cstate="print"/>
          <a:stretch>
            <a:fillRect/>
          </a:stretch>
        </p:blipFill>
        <p:spPr>
          <a:xfrm>
            <a:off x="5063067" y="222050"/>
            <a:ext cx="6654800" cy="1613139"/>
          </a:xfrm>
          <a:prstGeom prst="rect">
            <a:avLst/>
          </a:prstGeom>
        </p:spPr>
      </p:pic>
      <p:pic>
        <p:nvPicPr>
          <p:cNvPr id="25" name="Picture 2"/>
          <p:cNvPicPr>
            <a:picLocks noChangeAspect="1" noChangeArrowheads="1"/>
          </p:cNvPicPr>
          <p:nvPr/>
        </p:nvPicPr>
        <p:blipFill>
          <a:blip r:embed="rId10" cstate="print"/>
          <a:srcRect/>
          <a:stretch>
            <a:fillRect/>
          </a:stretch>
        </p:blipFill>
        <p:spPr bwMode="auto">
          <a:xfrm>
            <a:off x="4114800" y="347133"/>
            <a:ext cx="814278" cy="1456267"/>
          </a:xfrm>
          <a:prstGeom prst="rect">
            <a:avLst/>
          </a:prstGeom>
          <a:ln>
            <a:noFill/>
          </a:ln>
          <a:effectLst>
            <a:softEdge rad="112500"/>
          </a:effectLst>
        </p:spPr>
      </p:pic>
      <p:sp>
        <p:nvSpPr>
          <p:cNvPr id="26" name="Rectangle 25"/>
          <p:cNvSpPr/>
          <p:nvPr/>
        </p:nvSpPr>
        <p:spPr>
          <a:xfrm>
            <a:off x="7992534" y="2013636"/>
            <a:ext cx="4004734" cy="523220"/>
          </a:xfrm>
          <a:prstGeom prst="rect">
            <a:avLst/>
          </a:prstGeom>
          <a:effectLst>
            <a:glow rad="63500">
              <a:schemeClr val="accent2">
                <a:satMod val="175000"/>
                <a:alpha val="40000"/>
              </a:schemeClr>
            </a:glow>
            <a:innerShdw blurRad="63500" dist="50800" dir="18900000">
              <a:prstClr val="black">
                <a:alpha val="50000"/>
              </a:prstClr>
            </a:innerShdw>
          </a:effectLst>
        </p:spPr>
        <p:style>
          <a:lnRef idx="1">
            <a:schemeClr val="accent2"/>
          </a:lnRef>
          <a:fillRef idx="2">
            <a:schemeClr val="accent2"/>
          </a:fillRef>
          <a:effectRef idx="1">
            <a:schemeClr val="accent2"/>
          </a:effectRef>
          <a:fontRef idx="minor">
            <a:schemeClr val="dk1"/>
          </a:fontRef>
        </p:style>
        <p:txBody>
          <a:bodyPr wrap="square">
            <a:spAutoFit/>
          </a:bodyPr>
          <a:lstStyle/>
          <a:p>
            <a:pPr algn="ctr" rtl="1"/>
            <a:r>
              <a:rPr lang="ar-DZ" sz="1400" b="1" dirty="0" smtClean="0">
                <a:solidFill>
                  <a:srgbClr val="0070C0"/>
                </a:solidFill>
              </a:rPr>
              <a:t>المقاييس المقررة في السنة الأولى السداسي الأول</a:t>
            </a:r>
            <a:endParaRPr lang="fr-FR" sz="1400" b="1" dirty="0" smtClean="0">
              <a:solidFill>
                <a:srgbClr val="0070C0"/>
              </a:solidFill>
            </a:endParaRPr>
          </a:p>
          <a:p>
            <a:pPr algn="ctr" rtl="1"/>
            <a:r>
              <a:rPr lang="ar-DZ" sz="1400" b="1" dirty="0" smtClean="0">
                <a:solidFill>
                  <a:srgbClr val="0070C0"/>
                </a:solidFill>
              </a:rPr>
              <a:t>(جذع مشترك علوم وتكنولوجيا</a:t>
            </a:r>
            <a:r>
              <a:rPr lang="ar-DZ" sz="1400" b="1" dirty="0" err="1" smtClean="0">
                <a:solidFill>
                  <a:srgbClr val="0070C0"/>
                </a:solidFill>
              </a:rPr>
              <a:t>)</a:t>
            </a:r>
            <a:endParaRPr lang="fr-FR" sz="1400" b="1" dirty="0">
              <a:solidFill>
                <a:srgbClr val="0070C0"/>
              </a:solidFill>
            </a:endParaRPr>
          </a:p>
        </p:txBody>
      </p:sp>
      <p:sp>
        <p:nvSpPr>
          <p:cNvPr id="27" name="Rectangle 26"/>
          <p:cNvSpPr/>
          <p:nvPr/>
        </p:nvSpPr>
        <p:spPr>
          <a:xfrm>
            <a:off x="4023359" y="2030863"/>
            <a:ext cx="3617843" cy="523220"/>
          </a:xfrm>
          <a:prstGeom prst="rect">
            <a:avLst/>
          </a:prstGeom>
          <a:effectLst>
            <a:glow rad="63500">
              <a:schemeClr val="accent2">
                <a:satMod val="175000"/>
                <a:alpha val="40000"/>
              </a:schemeClr>
            </a:glow>
            <a:innerShdw blurRad="63500" dist="50800" dir="18900000">
              <a:prstClr val="black">
                <a:alpha val="50000"/>
              </a:prstClr>
            </a:innerShdw>
          </a:effectLst>
        </p:spPr>
        <p:style>
          <a:lnRef idx="1">
            <a:schemeClr val="accent2"/>
          </a:lnRef>
          <a:fillRef idx="2">
            <a:schemeClr val="accent2"/>
          </a:fillRef>
          <a:effectRef idx="1">
            <a:schemeClr val="accent2"/>
          </a:effectRef>
          <a:fontRef idx="minor">
            <a:schemeClr val="dk1"/>
          </a:fontRef>
        </p:style>
        <p:txBody>
          <a:bodyPr wrap="square">
            <a:spAutoFit/>
          </a:bodyPr>
          <a:lstStyle/>
          <a:p>
            <a:pPr algn="ctr" rtl="1"/>
            <a:r>
              <a:rPr lang="ar-DZ" sz="1400" b="1" dirty="0" smtClean="0">
                <a:solidFill>
                  <a:srgbClr val="0070C0"/>
                </a:solidFill>
              </a:rPr>
              <a:t>المقاييس المقررة في السنة الأولى السداسي الثاني</a:t>
            </a:r>
            <a:endParaRPr lang="fr-FR" sz="1400" b="1" dirty="0" smtClean="0">
              <a:solidFill>
                <a:srgbClr val="0070C0"/>
              </a:solidFill>
            </a:endParaRPr>
          </a:p>
          <a:p>
            <a:pPr algn="ctr" rtl="1"/>
            <a:r>
              <a:rPr lang="ar-DZ" sz="1400" b="1" dirty="0" smtClean="0">
                <a:solidFill>
                  <a:srgbClr val="0070C0"/>
                </a:solidFill>
              </a:rPr>
              <a:t>(جذع مشترك علوم وتكنولوجيا</a:t>
            </a:r>
            <a:r>
              <a:rPr lang="ar-DZ" sz="1400" b="1" dirty="0" err="1" smtClean="0">
                <a:solidFill>
                  <a:srgbClr val="0070C0"/>
                </a:solidFill>
              </a:rPr>
              <a:t>)</a:t>
            </a:r>
            <a:endParaRPr lang="fr-FR" sz="1400" b="1" dirty="0">
              <a:solidFill>
                <a:srgbClr val="0070C0"/>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 2"/>
          <p:cNvPicPr>
            <a:picLocks noChangeAspect="1"/>
          </p:cNvPicPr>
          <p:nvPr/>
        </p:nvPicPr>
        <p:blipFill rotWithShape="1">
          <a:blip r:embed="rId2" cstate="print">
            <a:extLst>
              <a:ext uri="{BEBA8EAE-BF5A-486C-A8C5-ECC9F3942E4B}">
                <a14:imgProps xmlns:a14="http://schemas.microsoft.com/office/drawing/2010/main">
                  <a14:imgLayer r:embed="rId3">
                    <a14:imgEffect>
                      <a14:backgroundRemoval t="1950" b="21170" l="3667" r="100000"/>
                    </a14:imgEffect>
                  </a14:imgLayer>
                </a14:imgProps>
              </a:ext>
              <a:ext uri="{28A0092B-C50C-407E-A947-70E740481C1C}">
                <a14:useLocalDpi xmlns:a14="http://schemas.microsoft.com/office/drawing/2010/main" val="0"/>
              </a:ext>
            </a:extLst>
          </a:blip>
          <a:srcRect b="76183"/>
          <a:stretch>
            <a:fillRect/>
          </a:stretch>
        </p:blipFill>
        <p:spPr>
          <a:xfrm flipH="1">
            <a:off x="9965420" y="132"/>
            <a:ext cx="1988043" cy="582163"/>
          </a:xfrm>
          <a:prstGeom prst="rect">
            <a:avLst/>
          </a:prstGeom>
        </p:spPr>
      </p:pic>
      <p:sp>
        <p:nvSpPr>
          <p:cNvPr id="4" name="ZoneTexte 3"/>
          <p:cNvSpPr txBox="1"/>
          <p:nvPr/>
        </p:nvSpPr>
        <p:spPr>
          <a:xfrm>
            <a:off x="10126146" y="132927"/>
            <a:ext cx="1219200" cy="521970"/>
          </a:xfrm>
          <a:prstGeom prst="rect">
            <a:avLst/>
          </a:prstGeom>
          <a:noFill/>
        </p:spPr>
        <p:txBody>
          <a:bodyPr wrap="square" rtlCol="0">
            <a:spAutoFit/>
          </a:bodyPr>
          <a:lstStyle/>
          <a:p>
            <a:pPr algn="r" rtl="1"/>
            <a:r>
              <a:rPr lang="ar-DZ" altLang="fr-FR" sz="1400" b="1" dirty="0" smtClean="0">
                <a:effectLst>
                  <a:outerShdw blurRad="38100" dist="38100" dir="2700000" algn="tl">
                    <a:srgbClr val="000000">
                      <a:alpha val="43137"/>
                    </a:srgbClr>
                  </a:outerShdw>
                </a:effectLst>
                <a:latin typeface="Cambria" panose="02040503050406030204" pitchFamily="18" charset="0"/>
              </a:rPr>
              <a:t>1-تعرف بالمعهد</a:t>
            </a:r>
            <a:endParaRPr lang="fr-FR" sz="1400" b="1" dirty="0">
              <a:effectLst>
                <a:outerShdw blurRad="38100" dist="38100" dir="2700000" algn="tl">
                  <a:srgbClr val="000000">
                    <a:alpha val="43137"/>
                  </a:srgbClr>
                </a:outerShdw>
              </a:effectLst>
              <a:latin typeface="Cambria" panose="02040503050406030204" pitchFamily="18" charset="0"/>
            </a:endParaRPr>
          </a:p>
          <a:p>
            <a:endParaRPr lang="fr-FR" sz="1400" dirty="0">
              <a:latin typeface="Cambria" panose="02040503050406030204" pitchFamily="18" charset="0"/>
            </a:endParaRPr>
          </a:p>
        </p:txBody>
      </p:sp>
      <p:sp>
        <p:nvSpPr>
          <p:cNvPr id="5" name="ZoneTexte 4"/>
          <p:cNvSpPr txBox="1"/>
          <p:nvPr/>
        </p:nvSpPr>
        <p:spPr>
          <a:xfrm>
            <a:off x="8592066" y="565811"/>
            <a:ext cx="3312366" cy="1754326"/>
          </a:xfrm>
          <a:prstGeom prst="rect">
            <a:avLst/>
          </a:prstGeom>
          <a:noFill/>
        </p:spPr>
        <p:txBody>
          <a:bodyPr wrap="square" numCol="1" rtlCol="0">
            <a:spAutoFit/>
          </a:bodyPr>
          <a:lstStyle/>
          <a:p>
            <a:pPr algn="just" rtl="1"/>
            <a:r>
              <a:rPr lang="fr-FR" sz="1050" b="1" dirty="0"/>
              <a:t> </a:t>
            </a:r>
            <a:r>
              <a:rPr lang="ar-DZ" sz="1200" b="1" dirty="0">
                <a:effectLst/>
                <a:latin typeface="Calibri" panose="020F0502020204030204" pitchFamily="34" charset="0"/>
                <a:ea typeface="Calibri" panose="020F0502020204030204" pitchFamily="34" charset="0"/>
                <a:cs typeface="Arial" panose="020B0604020202020204" pitchFamily="34" charset="0"/>
              </a:rPr>
              <a:t>افتتح معهد العلوم أبوابه عام </a:t>
            </a:r>
            <a:r>
              <a:rPr lang="ar-DZ" sz="1200" b="1" dirty="0" smtClean="0">
                <a:effectLst/>
                <a:latin typeface="Calibri" panose="020F0502020204030204" pitchFamily="34" charset="0"/>
                <a:ea typeface="Calibri" panose="020F0502020204030204" pitchFamily="34" charset="0"/>
                <a:cs typeface="Arial" panose="020B0604020202020204" pitchFamily="34" charset="0"/>
              </a:rPr>
              <a:t>2017/2016 بالمركز جامعي </a:t>
            </a:r>
            <a:r>
              <a:rPr lang="ar-DZ" sz="1200" b="1" dirty="0">
                <a:effectLst/>
                <a:latin typeface="Calibri" panose="020F0502020204030204" pitchFamily="34" charset="0"/>
                <a:ea typeface="Calibri" panose="020F0502020204030204" pitchFamily="34" charset="0"/>
                <a:cs typeface="Arial" panose="020B0604020202020204" pitchFamily="34" charset="0"/>
              </a:rPr>
              <a:t>مرسلي عبد الله </a:t>
            </a:r>
            <a:r>
              <a:rPr lang="ar-DZ" sz="1200" b="1" dirty="0" err="1" smtClean="0">
                <a:effectLst/>
                <a:latin typeface="Calibri" panose="020F0502020204030204" pitchFamily="34" charset="0"/>
                <a:ea typeface="Calibri" panose="020F0502020204030204" pitchFamily="34" charset="0"/>
                <a:cs typeface="Arial" panose="020B0604020202020204" pitchFamily="34" charset="0"/>
              </a:rPr>
              <a:t>تيبازة.</a:t>
            </a:r>
            <a:r>
              <a:rPr lang="ar-DZ" sz="1200" b="1" dirty="0" smtClean="0">
                <a:effectLst/>
                <a:latin typeface="Calibri" panose="020F0502020204030204" pitchFamily="34" charset="0"/>
                <a:ea typeface="Calibri" panose="020F0502020204030204" pitchFamily="34" charset="0"/>
                <a:cs typeface="Arial" panose="020B0604020202020204" pitchFamily="34" charset="0"/>
              </a:rPr>
              <a:t> </a:t>
            </a:r>
            <a:r>
              <a:rPr lang="ar-DZ" sz="1200" b="1" dirty="0">
                <a:effectLst/>
                <a:latin typeface="Calibri" panose="020F0502020204030204" pitchFamily="34" charset="0"/>
                <a:ea typeface="Calibri" panose="020F0502020204030204" pitchFamily="34" charset="0"/>
                <a:cs typeface="Arial" panose="020B0604020202020204" pitchFamily="34" charset="0"/>
              </a:rPr>
              <a:t>هدفه هو تزويد خريجي البكالوريا </a:t>
            </a:r>
            <a:r>
              <a:rPr lang="ar-DZ" sz="1200" b="1" dirty="0" smtClean="0">
                <a:effectLst/>
                <a:latin typeface="Calibri" panose="020F0502020204030204" pitchFamily="34" charset="0"/>
                <a:ea typeface="Calibri" panose="020F0502020204030204" pitchFamily="34" charset="0"/>
                <a:cs typeface="Arial" panose="020B0604020202020204" pitchFamily="34" charset="0"/>
              </a:rPr>
              <a:t>المستقبلين بالتدريب </a:t>
            </a:r>
            <a:r>
              <a:rPr lang="ar-DZ" sz="1200" b="1" dirty="0">
                <a:effectLst/>
                <a:latin typeface="Calibri" panose="020F0502020204030204" pitchFamily="34" charset="0"/>
                <a:ea typeface="Calibri" panose="020F0502020204030204" pitchFamily="34" charset="0"/>
                <a:cs typeface="Arial" panose="020B0604020202020204" pitchFamily="34" charset="0"/>
              </a:rPr>
              <a:t>في مجال التعليم العالي والبحث العلمي وتقديم المهارات في مجال العلوم والتقنيات الحديثة والمبتكرة في ملاءمة مثالية وفورية لمتطلبات القطاع الاجتماعي والاقتصادي في منطقة </a:t>
            </a:r>
            <a:r>
              <a:rPr lang="ar-DZ" sz="1200" b="1" dirty="0" err="1" smtClean="0">
                <a:effectLst/>
                <a:latin typeface="Calibri" panose="020F0502020204030204" pitchFamily="34" charset="0"/>
                <a:ea typeface="Calibri" panose="020F0502020204030204" pitchFamily="34" charset="0"/>
                <a:cs typeface="Arial" panose="020B0604020202020204" pitchFamily="34" charset="0"/>
              </a:rPr>
              <a:t>تيبازة.</a:t>
            </a:r>
            <a:r>
              <a:rPr lang="ar-DZ" sz="1200" b="1" dirty="0" smtClean="0">
                <a:effectLst/>
                <a:latin typeface="Calibri" panose="020F0502020204030204" pitchFamily="34" charset="0"/>
                <a:ea typeface="Calibri" panose="020F0502020204030204" pitchFamily="34" charset="0"/>
                <a:cs typeface="Arial" panose="020B0604020202020204" pitchFamily="34" charset="0"/>
              </a:rPr>
              <a:t> بالإضافة إلى </a:t>
            </a:r>
            <a:r>
              <a:rPr lang="ar-DZ" sz="1200" b="1" dirty="0">
                <a:effectLst/>
                <a:latin typeface="Calibri" panose="020F0502020204030204" pitchFamily="34" charset="0"/>
                <a:ea typeface="Calibri" panose="020F0502020204030204" pitchFamily="34" charset="0"/>
                <a:cs typeface="Arial" panose="020B0604020202020204" pitchFamily="34" charset="0"/>
              </a:rPr>
              <a:t>تعزيز الحياة الأكاديمية للطلاب من خلال الدورات النظرية والاعمال التطبيقية التي تطور مهارات الطلاب</a:t>
            </a:r>
            <a:r>
              <a:rPr lang="fr-FR" sz="1200" b="1" dirty="0">
                <a:effectLst/>
                <a:latin typeface="Calibri" panose="020F0502020204030204" pitchFamily="34" charset="0"/>
                <a:ea typeface="Calibri" panose="020F0502020204030204" pitchFamily="34" charset="0"/>
                <a:cs typeface="Arial" panose="020B0604020202020204" pitchFamily="34" charset="0"/>
              </a:rPr>
              <a:t>.</a:t>
            </a:r>
            <a:endParaRPr lang="en-US" sz="1200" b="1" dirty="0">
              <a:effectLst/>
              <a:latin typeface="Calibri" panose="020F0502020204030204" pitchFamily="34" charset="0"/>
              <a:ea typeface="Calibri" panose="020F0502020204030204" pitchFamily="34" charset="0"/>
              <a:cs typeface="Arial" panose="020B0604020202020204" pitchFamily="34" charset="0"/>
            </a:endParaRPr>
          </a:p>
          <a:p>
            <a:pPr algn="just" rtl="1"/>
            <a:endParaRPr lang="fr-FR" sz="1200" b="1" dirty="0"/>
          </a:p>
        </p:txBody>
      </p:sp>
      <p:pic>
        <p:nvPicPr>
          <p:cNvPr id="6" name="Image 5">
            <a:extLst>
              <a:ext uri="{FF2B5EF4-FFF2-40B4-BE49-F238E27FC236}">
                <a16:creationId xmlns:a16="http://schemas.microsoft.com/office/drawing/2014/main" xmlns="" id="{F957151A-F6F9-4FE7-A1BF-26C63CD9DE5C}"/>
              </a:ext>
            </a:extLst>
          </p:cNvPr>
          <p:cNvPicPr>
            <a:picLocks noChangeAspect="1"/>
          </p:cNvPicPr>
          <p:nvPr/>
        </p:nvPicPr>
        <p:blipFill rotWithShape="1">
          <a:blip r:embed="rId2" cstate="print">
            <a:extLst>
              <a:ext uri="{BEBA8EAE-BF5A-486C-A8C5-ECC9F3942E4B}">
                <a14:imgProps xmlns:a14="http://schemas.microsoft.com/office/drawing/2010/main">
                  <a14:imgLayer r:embed="rId3">
                    <a14:imgEffect>
                      <a14:backgroundRemoval t="1950" b="21170" l="3667" r="100000"/>
                    </a14:imgEffect>
                  </a14:imgLayer>
                </a14:imgProps>
              </a:ext>
              <a:ext uri="{28A0092B-C50C-407E-A947-70E740481C1C}">
                <a14:useLocalDpi xmlns:a14="http://schemas.microsoft.com/office/drawing/2010/main" val="0"/>
              </a:ext>
            </a:extLst>
          </a:blip>
          <a:srcRect b="76183"/>
          <a:stretch>
            <a:fillRect/>
          </a:stretch>
        </p:blipFill>
        <p:spPr>
          <a:xfrm flipH="1">
            <a:off x="9916389" y="2208633"/>
            <a:ext cx="1988043" cy="582163"/>
          </a:xfrm>
          <a:prstGeom prst="rect">
            <a:avLst/>
          </a:prstGeom>
        </p:spPr>
      </p:pic>
      <p:sp>
        <p:nvSpPr>
          <p:cNvPr id="7" name="ZoneTexte 6">
            <a:extLst>
              <a:ext uri="{FF2B5EF4-FFF2-40B4-BE49-F238E27FC236}">
                <a16:creationId xmlns:a16="http://schemas.microsoft.com/office/drawing/2014/main" xmlns="" id="{53684E68-43C9-41C9-9253-3143E77FF998}"/>
              </a:ext>
            </a:extLst>
          </p:cNvPr>
          <p:cNvSpPr txBox="1"/>
          <p:nvPr/>
        </p:nvSpPr>
        <p:spPr>
          <a:xfrm>
            <a:off x="10211627" y="2416535"/>
            <a:ext cx="1219200" cy="521970"/>
          </a:xfrm>
          <a:prstGeom prst="rect">
            <a:avLst/>
          </a:prstGeom>
          <a:noFill/>
        </p:spPr>
        <p:txBody>
          <a:bodyPr wrap="square" rtlCol="0">
            <a:spAutoFit/>
          </a:bodyPr>
          <a:lstStyle/>
          <a:p>
            <a:pPr algn="r"/>
            <a:r>
              <a:rPr lang="ar-DZ" altLang="fr-FR" sz="1400" b="1" dirty="0" smtClean="0">
                <a:effectLst>
                  <a:outerShdw blurRad="38100" dist="38100" dir="2700000" algn="tl">
                    <a:srgbClr val="000000">
                      <a:alpha val="43137"/>
                    </a:srgbClr>
                  </a:outerShdw>
                </a:effectLst>
                <a:latin typeface="Cambria" panose="02040503050406030204" pitchFamily="18" charset="0"/>
              </a:rPr>
              <a:t>   2- التخصصات</a:t>
            </a:r>
            <a:endParaRPr lang="fr-FR" sz="1400" b="1" dirty="0">
              <a:effectLst>
                <a:outerShdw blurRad="38100" dist="38100" dir="2700000" algn="tl">
                  <a:srgbClr val="000000">
                    <a:alpha val="43137"/>
                  </a:srgbClr>
                </a:outerShdw>
              </a:effectLst>
              <a:latin typeface="Cambria" panose="02040503050406030204" pitchFamily="18" charset="0"/>
            </a:endParaRPr>
          </a:p>
          <a:p>
            <a:endParaRPr lang="fr-FR" sz="1400" dirty="0">
              <a:latin typeface="Cambria" panose="02040503050406030204" pitchFamily="18" charset="0"/>
            </a:endParaRPr>
          </a:p>
        </p:txBody>
      </p:sp>
      <p:sp>
        <p:nvSpPr>
          <p:cNvPr id="8" name="ZoneTexte 7">
            <a:extLst>
              <a:ext uri="{FF2B5EF4-FFF2-40B4-BE49-F238E27FC236}">
                <a16:creationId xmlns:a16="http://schemas.microsoft.com/office/drawing/2014/main" xmlns="" id="{5F34E985-34A1-47E6-8E9A-A9826395CF91}"/>
              </a:ext>
            </a:extLst>
          </p:cNvPr>
          <p:cNvSpPr txBox="1"/>
          <p:nvPr/>
        </p:nvSpPr>
        <p:spPr>
          <a:xfrm>
            <a:off x="8720335" y="2753021"/>
            <a:ext cx="3213004" cy="3323987"/>
          </a:xfrm>
          <a:prstGeom prst="rect">
            <a:avLst/>
          </a:prstGeom>
          <a:noFill/>
        </p:spPr>
        <p:txBody>
          <a:bodyPr wrap="square" numCol="1" rtlCol="0">
            <a:spAutoFit/>
          </a:bodyPr>
          <a:lstStyle/>
          <a:p>
            <a:pPr algn="r" rtl="1"/>
            <a:r>
              <a:rPr lang="ar-DZ" sz="1400" b="1" u="sng" dirty="0" smtClean="0"/>
              <a:t>طور الليسانس</a:t>
            </a:r>
            <a:r>
              <a:rPr lang="ar-DZ" sz="1400" b="1" dirty="0" smtClean="0"/>
              <a:t>:</a:t>
            </a:r>
            <a:endParaRPr lang="fr-FR" sz="1400" b="1" dirty="0" smtClean="0"/>
          </a:p>
          <a:p>
            <a:pPr lvl="0" algn="r" rtl="1"/>
            <a:r>
              <a:rPr lang="ar-DZ" sz="1400" b="1" dirty="0"/>
              <a:t>شعبة هندسة مدنية: </a:t>
            </a:r>
            <a:r>
              <a:rPr lang="ar-DZ" sz="1400" dirty="0"/>
              <a:t>هندسة مدنية. </a:t>
            </a:r>
            <a:endParaRPr lang="fr-FR" sz="1400" dirty="0"/>
          </a:p>
          <a:p>
            <a:pPr lvl="0" algn="r" rtl="1"/>
            <a:r>
              <a:rPr lang="ar-DZ" sz="1400" b="1" dirty="0"/>
              <a:t>شعبة هندسة الطرائق: </a:t>
            </a:r>
            <a:r>
              <a:rPr lang="ar-DZ" sz="1400" dirty="0"/>
              <a:t>هندسة الطرائق. </a:t>
            </a:r>
            <a:endParaRPr lang="fr-FR" sz="1400" dirty="0"/>
          </a:p>
          <a:p>
            <a:pPr lvl="0" algn="r" rtl="1"/>
            <a:r>
              <a:rPr lang="ar-DZ" sz="1400" b="1" dirty="0"/>
              <a:t>شعبة إلكترونيك: </a:t>
            </a:r>
            <a:r>
              <a:rPr lang="ar-DZ" sz="1400" dirty="0"/>
              <a:t>إلكترونيك</a:t>
            </a:r>
            <a:r>
              <a:rPr lang="ar-DZ" sz="1400" b="1" dirty="0"/>
              <a:t>.</a:t>
            </a:r>
            <a:endParaRPr lang="fr-FR" sz="1400" dirty="0"/>
          </a:p>
          <a:p>
            <a:pPr lvl="0" algn="r" rtl="1"/>
            <a:r>
              <a:rPr lang="ar-DZ" sz="1400" b="1" dirty="0"/>
              <a:t>شعبة هندسة ميكانيكية: </a:t>
            </a:r>
            <a:r>
              <a:rPr lang="ar-DZ" sz="1400" dirty="0"/>
              <a:t>هندسة ميكانيكية</a:t>
            </a:r>
            <a:r>
              <a:rPr lang="ar-DZ" sz="1400" dirty="0" smtClean="0"/>
              <a:t>.</a:t>
            </a:r>
            <a:endParaRPr lang="fr-FR" sz="1400" dirty="0" smtClean="0"/>
          </a:p>
          <a:p>
            <a:pPr lvl="0" algn="r" rtl="1"/>
            <a:r>
              <a:rPr lang="ar-DZ" sz="1400" b="1" dirty="0" smtClean="0"/>
              <a:t>ميدان رياضيات –إعلام آلي: شعبة </a:t>
            </a:r>
            <a:r>
              <a:rPr lang="ar-DZ" sz="1400" b="1" dirty="0"/>
              <a:t>رياضيات </a:t>
            </a:r>
            <a:r>
              <a:rPr lang="ar-DZ" sz="1400" dirty="0" smtClean="0"/>
              <a:t>: رياضيات- رياضيات تطبيقية,</a:t>
            </a:r>
            <a:endParaRPr lang="ar-DZ" sz="1400" dirty="0" smtClean="0"/>
          </a:p>
          <a:p>
            <a:pPr algn="r" rtl="1"/>
            <a:r>
              <a:rPr lang="ar-DZ" sz="1400" b="1" u="sng" dirty="0"/>
              <a:t>طور </a:t>
            </a:r>
            <a:r>
              <a:rPr lang="ar-DZ" sz="1400" b="1" u="sng" dirty="0" smtClean="0"/>
              <a:t>الماستر:</a:t>
            </a:r>
          </a:p>
          <a:p>
            <a:pPr lvl="0" algn="r" rtl="1"/>
            <a:r>
              <a:rPr lang="ar-DZ" sz="1400" b="1" dirty="0"/>
              <a:t>شعبة هندسة مدنية: </a:t>
            </a:r>
            <a:r>
              <a:rPr lang="ar-DZ" sz="1400" dirty="0" smtClean="0"/>
              <a:t>هياكل. </a:t>
            </a:r>
            <a:endParaRPr lang="fr-FR" sz="1400" dirty="0"/>
          </a:p>
          <a:p>
            <a:pPr lvl="0" algn="r" rtl="1"/>
            <a:r>
              <a:rPr lang="ar-DZ" sz="1400" b="1" dirty="0"/>
              <a:t>شعبة هندسة الطرائق: </a:t>
            </a:r>
            <a:r>
              <a:rPr lang="ar-DZ" sz="1400" dirty="0"/>
              <a:t>هندسة </a:t>
            </a:r>
            <a:r>
              <a:rPr lang="ar-DZ" sz="1400" dirty="0" smtClean="0"/>
              <a:t>الطرائق الصيدلانية- هندسة طرائق المحيط. </a:t>
            </a:r>
            <a:endParaRPr lang="fr-FR" sz="1400" dirty="0"/>
          </a:p>
          <a:p>
            <a:pPr lvl="0" algn="r" rtl="1"/>
            <a:r>
              <a:rPr lang="ar-DZ" sz="1400" b="1" dirty="0"/>
              <a:t>شعبة إلكترونيك: </a:t>
            </a:r>
            <a:r>
              <a:rPr lang="ar-DZ" sz="1400" dirty="0" err="1" smtClean="0"/>
              <a:t>أداتية</a:t>
            </a:r>
            <a:r>
              <a:rPr lang="ar-DZ" sz="1400" b="1" dirty="0" smtClean="0"/>
              <a:t>.</a:t>
            </a:r>
            <a:endParaRPr lang="fr-FR" sz="1400" dirty="0"/>
          </a:p>
          <a:p>
            <a:pPr algn="r" rtl="1"/>
            <a:endParaRPr lang="fr-FR" sz="1400" b="1" dirty="0"/>
          </a:p>
          <a:p>
            <a:pPr lvl="0" algn="r" rtl="1"/>
            <a:endParaRPr lang="fr-FR" sz="1400" dirty="0"/>
          </a:p>
          <a:p>
            <a:pPr algn="r"/>
            <a:endParaRPr lang="fr-FR" sz="1400" b="1" dirty="0"/>
          </a:p>
        </p:txBody>
      </p:sp>
      <p:pic>
        <p:nvPicPr>
          <p:cNvPr id="10" name="Image 9">
            <a:extLst>
              <a:ext uri="{FF2B5EF4-FFF2-40B4-BE49-F238E27FC236}">
                <a16:creationId xmlns:a16="http://schemas.microsoft.com/office/drawing/2014/main" xmlns="" id="{C66185F8-6A9A-4DB4-9FF5-53A0D0AC2614}"/>
              </a:ext>
            </a:extLst>
          </p:cNvPr>
          <p:cNvPicPr>
            <a:picLocks noChangeAspect="1"/>
          </p:cNvPicPr>
          <p:nvPr/>
        </p:nvPicPr>
        <p:blipFill rotWithShape="1">
          <a:blip r:embed="rId2" cstate="print">
            <a:extLst>
              <a:ext uri="{BEBA8EAE-BF5A-486C-A8C5-ECC9F3942E4B}">
                <a14:imgProps xmlns:a14="http://schemas.microsoft.com/office/drawing/2010/main">
                  <a14:imgLayer r:embed="rId3">
                    <a14:imgEffect>
                      <a14:backgroundRemoval t="1950" b="21170" l="3667" r="100000"/>
                    </a14:imgEffect>
                  </a14:imgLayer>
                </a14:imgProps>
              </a:ext>
              <a:ext uri="{28A0092B-C50C-407E-A947-70E740481C1C}">
                <a14:useLocalDpi xmlns:a14="http://schemas.microsoft.com/office/drawing/2010/main" val="0"/>
              </a:ext>
            </a:extLst>
          </a:blip>
          <a:srcRect b="76183"/>
          <a:stretch>
            <a:fillRect/>
          </a:stretch>
        </p:blipFill>
        <p:spPr>
          <a:xfrm flipH="1">
            <a:off x="9741724" y="5357804"/>
            <a:ext cx="1988043" cy="582163"/>
          </a:xfrm>
          <a:prstGeom prst="rect">
            <a:avLst/>
          </a:prstGeom>
        </p:spPr>
      </p:pic>
      <p:sp>
        <p:nvSpPr>
          <p:cNvPr id="11" name="ZoneTexte 10">
            <a:extLst>
              <a:ext uri="{FF2B5EF4-FFF2-40B4-BE49-F238E27FC236}">
                <a16:creationId xmlns:a16="http://schemas.microsoft.com/office/drawing/2014/main" xmlns="" id="{1EC2CE36-E012-46A4-95CE-B7023A785D95}"/>
              </a:ext>
            </a:extLst>
          </p:cNvPr>
          <p:cNvSpPr txBox="1"/>
          <p:nvPr/>
        </p:nvSpPr>
        <p:spPr>
          <a:xfrm>
            <a:off x="9916389" y="5499362"/>
            <a:ext cx="1219200" cy="521970"/>
          </a:xfrm>
          <a:prstGeom prst="rect">
            <a:avLst/>
          </a:prstGeom>
          <a:noFill/>
        </p:spPr>
        <p:txBody>
          <a:bodyPr wrap="square" rtlCol="0">
            <a:spAutoFit/>
          </a:bodyPr>
          <a:lstStyle/>
          <a:p>
            <a:pPr algn="r" rtl="1"/>
            <a:r>
              <a:rPr lang="ar-DZ" altLang="fr-FR" sz="1400" dirty="0" smtClean="0">
                <a:latin typeface="Cambria" panose="02040503050406030204" pitchFamily="18" charset="0"/>
              </a:rPr>
              <a:t>3- ا</a:t>
            </a:r>
            <a:r>
              <a:rPr lang="ar-DZ" altLang="fr-FR" sz="1400" b="1" dirty="0" smtClean="0">
                <a:effectLst>
                  <a:outerShdw blurRad="38100" dist="38100" dir="2700000" algn="tl">
                    <a:srgbClr val="000000">
                      <a:alpha val="43137"/>
                    </a:srgbClr>
                  </a:outerShdw>
                </a:effectLst>
                <a:latin typeface="Cambria" panose="02040503050406030204" pitchFamily="18" charset="0"/>
              </a:rPr>
              <a:t>لتكوين</a:t>
            </a:r>
            <a:endParaRPr lang="fr-FR" sz="1400" b="1" dirty="0">
              <a:effectLst>
                <a:outerShdw blurRad="38100" dist="38100" dir="2700000" algn="tl">
                  <a:srgbClr val="000000">
                    <a:alpha val="43137"/>
                  </a:srgbClr>
                </a:outerShdw>
              </a:effectLst>
              <a:latin typeface="Cambria" panose="02040503050406030204" pitchFamily="18" charset="0"/>
            </a:endParaRPr>
          </a:p>
          <a:p>
            <a:endParaRPr lang="fr-FR" sz="1400" dirty="0">
              <a:latin typeface="Cambria" panose="02040503050406030204" pitchFamily="18" charset="0"/>
            </a:endParaRPr>
          </a:p>
        </p:txBody>
      </p:sp>
      <p:sp>
        <p:nvSpPr>
          <p:cNvPr id="12" name="ZoneTexte 11">
            <a:extLst>
              <a:ext uri="{FF2B5EF4-FFF2-40B4-BE49-F238E27FC236}">
                <a16:creationId xmlns:a16="http://schemas.microsoft.com/office/drawing/2014/main" xmlns="" id="{3486C613-7A69-40D1-8FD9-B9C970AA583E}"/>
              </a:ext>
            </a:extLst>
          </p:cNvPr>
          <p:cNvSpPr txBox="1"/>
          <p:nvPr/>
        </p:nvSpPr>
        <p:spPr>
          <a:xfrm>
            <a:off x="8592066" y="5817191"/>
            <a:ext cx="3239122" cy="707886"/>
          </a:xfrm>
          <a:prstGeom prst="rect">
            <a:avLst/>
          </a:prstGeom>
          <a:noFill/>
        </p:spPr>
        <p:txBody>
          <a:bodyPr wrap="square" numCol="1" rtlCol="0">
            <a:spAutoFit/>
          </a:bodyPr>
          <a:lstStyle/>
          <a:p>
            <a:pPr algn="just" rtl="1"/>
            <a:r>
              <a:rPr lang="ar-DZ" sz="1200" dirty="0" smtClean="0"/>
              <a:t> </a:t>
            </a:r>
            <a:r>
              <a:rPr lang="ar-DZ" sz="1400" b="1" dirty="0" smtClean="0"/>
              <a:t>يضمن ميدان العلوم والتكنولوجيا حاليا تكوينا في مستوى  التدرج  حيث يطبق فيه نظام ل.م.د.</a:t>
            </a:r>
            <a:endParaRPr lang="fr-FR" sz="1400" b="1" dirty="0" smtClean="0"/>
          </a:p>
          <a:p>
            <a:pPr algn="r" rtl="1"/>
            <a:r>
              <a:rPr lang="ar-DZ" sz="1200" dirty="0" smtClean="0"/>
              <a:t>   </a:t>
            </a:r>
            <a:endParaRPr lang="fr-FR" sz="1200" dirty="0"/>
          </a:p>
        </p:txBody>
      </p:sp>
      <p:sp>
        <p:nvSpPr>
          <p:cNvPr id="13" name="ZoneTexte 12">
            <a:extLst>
              <a:ext uri="{FF2B5EF4-FFF2-40B4-BE49-F238E27FC236}">
                <a16:creationId xmlns:a16="http://schemas.microsoft.com/office/drawing/2014/main" xmlns="" id="{20C0F338-BA64-48CC-B58E-B3DA89833271}"/>
              </a:ext>
            </a:extLst>
          </p:cNvPr>
          <p:cNvSpPr txBox="1"/>
          <p:nvPr/>
        </p:nvSpPr>
        <p:spPr>
          <a:xfrm>
            <a:off x="4506096" y="295299"/>
            <a:ext cx="3699667" cy="1282402"/>
          </a:xfrm>
          <a:prstGeom prst="rect">
            <a:avLst/>
          </a:prstGeom>
          <a:noFill/>
        </p:spPr>
        <p:txBody>
          <a:bodyPr wrap="square" numCol="1" rtlCol="0">
            <a:spAutoFit/>
          </a:bodyPr>
          <a:lstStyle/>
          <a:p>
            <a:pPr algn="r">
              <a:lnSpc>
                <a:spcPct val="115000"/>
              </a:lnSpc>
              <a:spcAft>
                <a:spcPts val="1000"/>
              </a:spcAft>
            </a:pPr>
            <a:r>
              <a:rPr lang="ar-DZ" sz="1200" b="1" dirty="0" smtClean="0"/>
              <a:t>تدوم الدراسة في التدرج ثلاث سنوات(6 فصول دراسية) ليتحصل الطالب  في نهايتها على شهادة </a:t>
            </a:r>
            <a:r>
              <a:rPr lang="ar-DZ" sz="1200" b="1" dirty="0" err="1" smtClean="0"/>
              <a:t>الليسانس.</a:t>
            </a:r>
            <a:r>
              <a:rPr lang="ar-DZ" sz="1200" b="1" dirty="0" smtClean="0"/>
              <a:t>  </a:t>
            </a:r>
            <a:endParaRPr lang="fr-FR" sz="1200" b="1" dirty="0" smtClean="0"/>
          </a:p>
          <a:p>
            <a:pPr marR="0" algn="r">
              <a:lnSpc>
                <a:spcPct val="115000"/>
              </a:lnSpc>
              <a:spcBef>
                <a:spcPts val="0"/>
              </a:spcBef>
              <a:spcAft>
                <a:spcPts val="1000"/>
              </a:spcAft>
            </a:pPr>
            <a:r>
              <a:rPr lang="ar-DZ" sz="1200" b="1" dirty="0" smtClean="0"/>
              <a:t>بعد </a:t>
            </a:r>
            <a:r>
              <a:rPr lang="ar-DZ" sz="1200" b="1" dirty="0"/>
              <a:t>ذلك يمكن للطالب مواصلة دراسته حسب اختياره للحصول على درجة </a:t>
            </a:r>
            <a:r>
              <a:rPr lang="ar-DZ" sz="1200" b="1" dirty="0" smtClean="0"/>
              <a:t>الماستر بعد </a:t>
            </a:r>
            <a:r>
              <a:rPr lang="ar-DZ" sz="1200" b="1" dirty="0"/>
              <a:t>4 فصول دراسية (سنتان) بشروط معينة ووفقاً للعروض المقدمة كل </a:t>
            </a:r>
            <a:r>
              <a:rPr lang="ar-DZ" sz="1200" b="1" dirty="0" smtClean="0"/>
              <a:t>سنة جامعية.</a:t>
            </a:r>
            <a:endParaRPr lang="fr-FR" sz="1200" b="1" dirty="0"/>
          </a:p>
        </p:txBody>
      </p:sp>
      <p:pic>
        <p:nvPicPr>
          <p:cNvPr id="14" name="Image 13">
            <a:extLst>
              <a:ext uri="{FF2B5EF4-FFF2-40B4-BE49-F238E27FC236}">
                <a16:creationId xmlns:a16="http://schemas.microsoft.com/office/drawing/2014/main" xmlns="" id="{605C005C-0B71-4BED-BEFE-B14874346884}"/>
              </a:ext>
            </a:extLst>
          </p:cNvPr>
          <p:cNvPicPr>
            <a:picLocks noChangeAspect="1"/>
          </p:cNvPicPr>
          <p:nvPr/>
        </p:nvPicPr>
        <p:blipFill rotWithShape="1">
          <a:blip r:embed="rId2" cstate="print">
            <a:extLst>
              <a:ext uri="{BEBA8EAE-BF5A-486C-A8C5-ECC9F3942E4B}">
                <a14:imgProps xmlns:a14="http://schemas.microsoft.com/office/drawing/2010/main">
                  <a14:imgLayer r:embed="rId3">
                    <a14:imgEffect>
                      <a14:backgroundRemoval t="1950" b="21170" l="3667" r="100000"/>
                    </a14:imgEffect>
                  </a14:imgLayer>
                </a14:imgProps>
              </a:ext>
              <a:ext uri="{28A0092B-C50C-407E-A947-70E740481C1C}">
                <a14:useLocalDpi xmlns:a14="http://schemas.microsoft.com/office/drawing/2010/main" val="0"/>
              </a:ext>
            </a:extLst>
          </a:blip>
          <a:srcRect b="76183"/>
          <a:stretch>
            <a:fillRect/>
          </a:stretch>
        </p:blipFill>
        <p:spPr>
          <a:xfrm flipH="1">
            <a:off x="6067490" y="2043688"/>
            <a:ext cx="1988043" cy="582163"/>
          </a:xfrm>
          <a:prstGeom prst="rect">
            <a:avLst/>
          </a:prstGeom>
        </p:spPr>
      </p:pic>
      <p:sp>
        <p:nvSpPr>
          <p:cNvPr id="15" name="ZoneTexte 14">
            <a:extLst>
              <a:ext uri="{FF2B5EF4-FFF2-40B4-BE49-F238E27FC236}">
                <a16:creationId xmlns:a16="http://schemas.microsoft.com/office/drawing/2014/main" xmlns="" id="{54D73225-85B6-4D7F-A9BD-795126EDE5CA}"/>
              </a:ext>
            </a:extLst>
          </p:cNvPr>
          <p:cNvSpPr txBox="1"/>
          <p:nvPr/>
        </p:nvSpPr>
        <p:spPr>
          <a:xfrm>
            <a:off x="6163733" y="2198716"/>
            <a:ext cx="1326899" cy="523220"/>
          </a:xfrm>
          <a:prstGeom prst="rect">
            <a:avLst/>
          </a:prstGeom>
          <a:noFill/>
        </p:spPr>
        <p:txBody>
          <a:bodyPr wrap="square" rtlCol="0">
            <a:spAutoFit/>
          </a:bodyPr>
          <a:lstStyle/>
          <a:p>
            <a:pPr algn="r" rtl="1"/>
            <a:r>
              <a:rPr lang="ar-DZ" altLang="fr-FR" sz="1400" b="1" dirty="0" smtClean="0">
                <a:effectLst>
                  <a:outerShdw blurRad="38100" dist="38100" dir="2700000" algn="tl">
                    <a:srgbClr val="000000">
                      <a:alpha val="43137"/>
                    </a:srgbClr>
                  </a:outerShdw>
                </a:effectLst>
                <a:latin typeface="Cambria" panose="02040503050406030204" pitchFamily="18" charset="0"/>
              </a:rPr>
              <a:t>4- فرص التوظيف</a:t>
            </a:r>
            <a:endParaRPr lang="fr-FR" sz="1400" b="1" dirty="0" smtClean="0">
              <a:effectLst>
                <a:outerShdw blurRad="38100" dist="38100" dir="2700000" algn="tl">
                  <a:srgbClr val="000000">
                    <a:alpha val="43137"/>
                  </a:srgbClr>
                </a:outerShdw>
              </a:effectLst>
              <a:latin typeface="Cambria" panose="02040503050406030204" pitchFamily="18" charset="0"/>
            </a:endParaRPr>
          </a:p>
          <a:p>
            <a:endParaRPr lang="fr-FR" sz="1400" dirty="0">
              <a:latin typeface="Cambria" panose="02040503050406030204" pitchFamily="18" charset="0"/>
            </a:endParaRPr>
          </a:p>
        </p:txBody>
      </p:sp>
      <p:sp>
        <p:nvSpPr>
          <p:cNvPr id="16" name="ZoneTexte 15">
            <a:extLst>
              <a:ext uri="{FF2B5EF4-FFF2-40B4-BE49-F238E27FC236}">
                <a16:creationId xmlns:a16="http://schemas.microsoft.com/office/drawing/2014/main" xmlns="" id="{BC0979A4-3B69-4286-A055-EAEFABED6F2E}"/>
              </a:ext>
            </a:extLst>
          </p:cNvPr>
          <p:cNvSpPr txBox="1"/>
          <p:nvPr/>
        </p:nvSpPr>
        <p:spPr>
          <a:xfrm>
            <a:off x="4690847" y="2610558"/>
            <a:ext cx="3514917" cy="3003899"/>
          </a:xfrm>
          <a:prstGeom prst="rect">
            <a:avLst/>
          </a:prstGeom>
          <a:noFill/>
        </p:spPr>
        <p:txBody>
          <a:bodyPr wrap="square" numCol="1" rtlCol="0">
            <a:spAutoFit/>
          </a:bodyPr>
          <a:lstStyle/>
          <a:p>
            <a:pPr marL="0" marR="0" algn="r">
              <a:lnSpc>
                <a:spcPct val="115000"/>
              </a:lnSpc>
              <a:spcBef>
                <a:spcPts val="0"/>
              </a:spcBef>
              <a:spcAft>
                <a:spcPts val="1000"/>
              </a:spcAft>
            </a:pPr>
            <a:r>
              <a:rPr lang="ar-DZ" sz="1200" b="1" dirty="0">
                <a:effectLst/>
                <a:latin typeface="Calibri" panose="020F0502020204030204" pitchFamily="34" charset="0"/>
                <a:ea typeface="Calibri" panose="020F0502020204030204" pitchFamily="34" charset="0"/>
                <a:cs typeface="Arial" panose="020B0604020202020204" pitchFamily="34" charset="0"/>
              </a:rPr>
              <a:t>لا يمكن لخريجي معهد العلوم متابعة الدراسات العليا </a:t>
            </a:r>
            <a:r>
              <a:rPr lang="ar-DZ" sz="1200" b="1" dirty="0" smtClean="0">
                <a:effectLst/>
                <a:latin typeface="Calibri" panose="020F0502020204030204" pitchFamily="34" charset="0"/>
                <a:ea typeface="Calibri" panose="020F0502020204030204" pitchFamily="34" charset="0"/>
                <a:cs typeface="Arial" panose="020B0604020202020204" pitchFamily="34" charset="0"/>
              </a:rPr>
              <a:t>فحسب </a:t>
            </a:r>
            <a:r>
              <a:rPr lang="ar-DZ" sz="1200" b="1" dirty="0">
                <a:effectLst/>
                <a:latin typeface="Calibri" panose="020F0502020204030204" pitchFamily="34" charset="0"/>
                <a:ea typeface="Calibri" panose="020F0502020204030204" pitchFamily="34" charset="0"/>
                <a:cs typeface="Arial" panose="020B0604020202020204" pitchFamily="34" charset="0"/>
              </a:rPr>
              <a:t>(ماستر، دكتوراه) ولكن يمكن أيضًا دمجهم مباشرة في البيئة المهنية وفقًا لتخصصهم في مجالات مختلفة، بما في ذلك؛</a:t>
            </a:r>
            <a:endParaRPr lang="en-US" sz="1200" b="1" dirty="0">
              <a:effectLst/>
              <a:latin typeface="Calibri" panose="020F0502020204030204" pitchFamily="34" charset="0"/>
              <a:ea typeface="Calibri" panose="020F0502020204030204" pitchFamily="34" charset="0"/>
              <a:cs typeface="Arial" panose="020B0604020202020204" pitchFamily="34" charset="0"/>
            </a:endParaRPr>
          </a:p>
          <a:p>
            <a:pPr algn="r">
              <a:lnSpc>
                <a:spcPct val="115000"/>
              </a:lnSpc>
              <a:spcAft>
                <a:spcPts val="1000"/>
              </a:spcAft>
            </a:pPr>
            <a:r>
              <a:rPr lang="ar-DZ" sz="1200" b="1" dirty="0" smtClean="0">
                <a:latin typeface="Calibri" panose="020F0502020204030204" pitchFamily="34" charset="0"/>
                <a:ea typeface="Calibri" panose="020F0502020204030204" pitchFamily="34" charset="0"/>
                <a:cs typeface="Arial" panose="020B0604020202020204" pitchFamily="34" charset="0"/>
              </a:rPr>
              <a:t>1- هندسة الطرائق</a:t>
            </a:r>
            <a:r>
              <a:rPr lang="fr-FR" sz="1200" b="1" dirty="0" smtClean="0">
                <a:effectLst/>
                <a:latin typeface="Calibri" panose="020F0502020204030204" pitchFamily="34" charset="0"/>
                <a:ea typeface="Calibri" panose="020F0502020204030204" pitchFamily="34" charset="0"/>
                <a:cs typeface="Arial" panose="020B0604020202020204" pitchFamily="34" charset="0"/>
              </a:rPr>
              <a:t> </a:t>
            </a:r>
            <a:endParaRPr lang="en-US" sz="1200" b="1" dirty="0" smtClean="0">
              <a:effectLst/>
              <a:latin typeface="Calibri" panose="020F0502020204030204" pitchFamily="34" charset="0"/>
              <a:ea typeface="Calibri" panose="020F0502020204030204" pitchFamily="34" charset="0"/>
              <a:cs typeface="Arial" panose="020B0604020202020204" pitchFamily="34" charset="0"/>
            </a:endParaRPr>
          </a:p>
          <a:p>
            <a:pPr marL="271463" marR="0" indent="84138" algn="r" rtl="1">
              <a:spcBef>
                <a:spcPts val="0"/>
              </a:spcBef>
              <a:spcAft>
                <a:spcPts val="1000"/>
              </a:spcAft>
              <a:buClr>
                <a:srgbClr val="7030A0"/>
              </a:buClr>
              <a:buSzPct val="103000"/>
              <a:buFont typeface="Wingdings" pitchFamily="2" charset="2"/>
              <a:buChar char="Ø"/>
            </a:pPr>
            <a:r>
              <a:rPr lang="ar-DZ" sz="1200" b="1" dirty="0" smtClean="0">
                <a:effectLst/>
                <a:latin typeface="Calibri" panose="020F0502020204030204" pitchFamily="34" charset="0"/>
                <a:ea typeface="Calibri" panose="020F0502020204030204" pitchFamily="34" charset="0"/>
                <a:cs typeface="Arial" panose="020B0604020202020204" pitchFamily="34" charset="0"/>
              </a:rPr>
              <a:t>مختبرات </a:t>
            </a:r>
            <a:r>
              <a:rPr lang="ar-DZ" sz="1200" b="1" dirty="0">
                <a:effectLst/>
                <a:latin typeface="Calibri" panose="020F0502020204030204" pitchFamily="34" charset="0"/>
                <a:ea typeface="Calibri" panose="020F0502020204030204" pitchFamily="34" charset="0"/>
                <a:cs typeface="Arial" panose="020B0604020202020204" pitchFamily="34" charset="0"/>
              </a:rPr>
              <a:t>البحث؛</a:t>
            </a:r>
            <a:endParaRPr lang="en-US" sz="1200" b="1" dirty="0">
              <a:effectLst/>
              <a:latin typeface="Calibri" panose="020F0502020204030204" pitchFamily="34" charset="0"/>
              <a:ea typeface="Calibri" panose="020F0502020204030204" pitchFamily="34" charset="0"/>
              <a:cs typeface="Arial" panose="020B0604020202020204" pitchFamily="34" charset="0"/>
            </a:endParaRPr>
          </a:p>
          <a:p>
            <a:pPr marL="271463" marR="0" indent="84138" algn="r" rtl="1">
              <a:spcBef>
                <a:spcPts val="0"/>
              </a:spcBef>
              <a:spcAft>
                <a:spcPts val="1000"/>
              </a:spcAft>
              <a:buClr>
                <a:srgbClr val="7030A0"/>
              </a:buClr>
              <a:buSzPct val="103000"/>
              <a:buFont typeface="Wingdings" pitchFamily="2" charset="2"/>
              <a:buChar char="Ø"/>
            </a:pPr>
            <a:r>
              <a:rPr lang="ar-DZ" sz="1200" b="1" dirty="0">
                <a:effectLst/>
                <a:latin typeface="Calibri" panose="020F0502020204030204" pitchFamily="34" charset="0"/>
                <a:ea typeface="Calibri" panose="020F0502020204030204" pitchFamily="34" charset="0"/>
                <a:cs typeface="Arial" panose="020B0604020202020204" pitchFamily="34" charset="0"/>
              </a:rPr>
              <a:t>الهيئات العامة؛</a:t>
            </a:r>
            <a:endParaRPr lang="en-US" sz="1200" b="1" dirty="0">
              <a:effectLst/>
              <a:latin typeface="Calibri" panose="020F0502020204030204" pitchFamily="34" charset="0"/>
              <a:ea typeface="Calibri" panose="020F0502020204030204" pitchFamily="34" charset="0"/>
              <a:cs typeface="Arial" panose="020B0604020202020204" pitchFamily="34" charset="0"/>
            </a:endParaRPr>
          </a:p>
          <a:p>
            <a:pPr marL="271463" marR="0" indent="84138" algn="r" rtl="1">
              <a:spcBef>
                <a:spcPts val="0"/>
              </a:spcBef>
              <a:spcAft>
                <a:spcPts val="1000"/>
              </a:spcAft>
              <a:buClr>
                <a:srgbClr val="7030A0"/>
              </a:buClr>
              <a:buSzPct val="103000"/>
              <a:buFont typeface="Wingdings" pitchFamily="2" charset="2"/>
              <a:buChar char="Ø"/>
            </a:pPr>
            <a:r>
              <a:rPr lang="ar-DZ" sz="1200" b="1" dirty="0">
                <a:effectLst/>
                <a:latin typeface="Calibri" panose="020F0502020204030204" pitchFamily="34" charset="0"/>
                <a:ea typeface="Calibri" panose="020F0502020204030204" pitchFamily="34" charset="0"/>
                <a:cs typeface="Arial" panose="020B0604020202020204" pitchFamily="34" charset="0"/>
              </a:rPr>
              <a:t>شركات الهندسة </a:t>
            </a:r>
            <a:r>
              <a:rPr lang="ar-DZ" sz="1200" b="1" dirty="0" smtClean="0">
                <a:effectLst/>
                <a:latin typeface="Calibri" panose="020F0502020204030204" pitchFamily="34" charset="0"/>
                <a:ea typeface="Calibri" panose="020F0502020204030204" pitchFamily="34" charset="0"/>
                <a:cs typeface="Arial" panose="020B0604020202020204" pitchFamily="34" charset="0"/>
              </a:rPr>
              <a:t>الكيميائية</a:t>
            </a:r>
            <a:r>
              <a:rPr lang="ar-DZ" sz="1200" b="1" dirty="0">
                <a:latin typeface="Calibri" panose="020F0502020204030204" pitchFamily="34" charset="0"/>
                <a:ea typeface="Calibri" panose="020F0502020204030204" pitchFamily="34" charset="0"/>
                <a:cs typeface="Arial" panose="020B0604020202020204" pitchFamily="34" charset="0"/>
              </a:rPr>
              <a:t>؛</a:t>
            </a:r>
            <a:endParaRPr lang="en-US" sz="1200" b="1" dirty="0">
              <a:effectLst/>
              <a:latin typeface="Calibri" panose="020F0502020204030204" pitchFamily="34" charset="0"/>
              <a:ea typeface="Calibri" panose="020F0502020204030204" pitchFamily="34" charset="0"/>
              <a:cs typeface="Arial" panose="020B0604020202020204" pitchFamily="34" charset="0"/>
            </a:endParaRPr>
          </a:p>
          <a:p>
            <a:pPr marL="271463" marR="0" indent="84138" algn="r" rtl="1">
              <a:spcBef>
                <a:spcPts val="0"/>
              </a:spcBef>
              <a:spcAft>
                <a:spcPts val="1000"/>
              </a:spcAft>
              <a:buClr>
                <a:srgbClr val="7030A0"/>
              </a:buClr>
              <a:buSzPct val="103000"/>
              <a:buFont typeface="Wingdings" pitchFamily="2" charset="2"/>
              <a:buChar char="Ø"/>
            </a:pPr>
            <a:r>
              <a:rPr lang="ar-DZ" sz="1200" b="1" dirty="0">
                <a:effectLst/>
                <a:latin typeface="Calibri" panose="020F0502020204030204" pitchFamily="34" charset="0"/>
                <a:ea typeface="Calibri" panose="020F0502020204030204" pitchFamily="34" charset="0"/>
                <a:cs typeface="Arial" panose="020B0604020202020204" pitchFamily="34" charset="0"/>
              </a:rPr>
              <a:t>مكاتب </a:t>
            </a:r>
            <a:r>
              <a:rPr lang="ar-DZ" sz="1200" b="1" dirty="0" smtClean="0">
                <a:effectLst/>
                <a:latin typeface="Calibri" panose="020F0502020204030204" pitchFamily="34" charset="0"/>
                <a:ea typeface="Calibri" panose="020F0502020204030204" pitchFamily="34" charset="0"/>
                <a:cs typeface="Arial" panose="020B0604020202020204" pitchFamily="34" charset="0"/>
              </a:rPr>
              <a:t>التصميم؛</a:t>
            </a:r>
            <a:endParaRPr lang="en-US" sz="1200" b="1" dirty="0">
              <a:effectLst/>
              <a:latin typeface="Calibri" panose="020F0502020204030204" pitchFamily="34" charset="0"/>
              <a:ea typeface="Calibri" panose="020F0502020204030204" pitchFamily="34" charset="0"/>
              <a:cs typeface="Arial" panose="020B0604020202020204" pitchFamily="34" charset="0"/>
            </a:endParaRPr>
          </a:p>
          <a:p>
            <a:pPr marL="271463" marR="0" indent="84138" algn="r" rtl="1">
              <a:spcBef>
                <a:spcPts val="0"/>
              </a:spcBef>
              <a:spcAft>
                <a:spcPts val="1000"/>
              </a:spcAft>
              <a:buClr>
                <a:srgbClr val="7030A0"/>
              </a:buClr>
              <a:buSzPct val="103000"/>
              <a:buFont typeface="Wingdings" pitchFamily="2" charset="2"/>
              <a:buChar char="Ø"/>
            </a:pPr>
            <a:r>
              <a:rPr lang="ar-DZ" sz="1200" b="1" dirty="0">
                <a:effectLst/>
                <a:latin typeface="Calibri" panose="020F0502020204030204" pitchFamily="34" charset="0"/>
                <a:ea typeface="Calibri" panose="020F0502020204030204" pitchFamily="34" charset="0"/>
                <a:cs typeface="Arial" panose="020B0604020202020204" pitchFamily="34" charset="0"/>
              </a:rPr>
              <a:t>القطاع الصناعي </a:t>
            </a:r>
            <a:r>
              <a:rPr lang="ar-DZ" sz="1200" b="1" dirty="0" smtClean="0">
                <a:effectLst/>
                <a:latin typeface="Calibri" panose="020F0502020204030204" pitchFamily="34" charset="0"/>
                <a:ea typeface="Calibri" panose="020F0502020204030204" pitchFamily="34" charset="0"/>
                <a:cs typeface="Arial" panose="020B0604020202020204" pitchFamily="34" charset="0"/>
              </a:rPr>
              <a:t>(</a:t>
            </a:r>
            <a:r>
              <a:rPr lang="ar-DZ" sz="1200" b="1" dirty="0">
                <a:effectLst/>
                <a:latin typeface="Calibri" panose="020F0502020204030204" pitchFamily="34" charset="0"/>
                <a:ea typeface="Calibri" panose="020F0502020204030204" pitchFamily="34" charset="0"/>
                <a:cs typeface="Arial" panose="020B0604020202020204" pitchFamily="34" charset="0"/>
              </a:rPr>
              <a:t>الصناعات الكيماوية، البتروكيماويات، التكرير، صناعة الأسمنت، معالجة المياه، تكنولوجيا تصنيع الأدوية، الصناعات </a:t>
            </a:r>
            <a:r>
              <a:rPr lang="ar-DZ" sz="1200" b="1" dirty="0" smtClean="0">
                <a:effectLst/>
                <a:latin typeface="Calibri" panose="020F0502020204030204" pitchFamily="34" charset="0"/>
                <a:ea typeface="Calibri" panose="020F0502020204030204" pitchFamily="34" charset="0"/>
                <a:cs typeface="Arial" panose="020B0604020202020204" pitchFamily="34" charset="0"/>
              </a:rPr>
              <a:t>الزراعية</a:t>
            </a:r>
            <a:r>
              <a:rPr lang="ar-DZ" sz="1200" b="1" dirty="0" smtClean="0">
                <a:latin typeface="Calibri" panose="020F0502020204030204" pitchFamily="34" charset="0"/>
                <a:ea typeface="Calibri" panose="020F0502020204030204" pitchFamily="34" charset="0"/>
                <a:cs typeface="Arial" panose="020B0604020202020204" pitchFamily="34" charset="0"/>
              </a:rPr>
              <a:t>).</a:t>
            </a:r>
            <a:endParaRPr lang="en-US" sz="1100" dirty="0">
              <a:effectLst/>
              <a:latin typeface="Calibri" panose="020F0502020204030204" pitchFamily="34" charset="0"/>
              <a:ea typeface="Calibri" panose="020F0502020204030204" pitchFamily="34" charset="0"/>
              <a:cs typeface="Arial" panose="020B0604020202020204" pitchFamily="34" charset="0"/>
            </a:endParaRPr>
          </a:p>
        </p:txBody>
      </p:sp>
      <p:pic>
        <p:nvPicPr>
          <p:cNvPr id="17" name="Image 16">
            <a:extLst>
              <a:ext uri="{FF2B5EF4-FFF2-40B4-BE49-F238E27FC236}">
                <a16:creationId xmlns:a16="http://schemas.microsoft.com/office/drawing/2014/main" xmlns="" id="{8A8224F5-A1F4-4F8C-A7D7-C4F8180CABBB}"/>
              </a:ext>
            </a:extLst>
          </p:cNvPr>
          <p:cNvPicPr>
            <a:picLocks noChangeAspect="1"/>
          </p:cNvPicPr>
          <p:nvPr/>
        </p:nvPicPr>
        <p:blipFill rotWithShape="1">
          <a:blip r:embed="rId2" cstate="print">
            <a:extLst>
              <a:ext uri="{BEBA8EAE-BF5A-486C-A8C5-ECC9F3942E4B}">
                <a14:imgProps xmlns:a14="http://schemas.microsoft.com/office/drawing/2010/main">
                  <a14:imgLayer r:embed="rId3">
                    <a14:imgEffect>
                      <a14:backgroundRemoval t="1950" b="21170" l="3667" r="100000"/>
                    </a14:imgEffect>
                  </a14:imgLayer>
                </a14:imgProps>
              </a:ext>
              <a:ext uri="{28A0092B-C50C-407E-A947-70E740481C1C}">
                <a14:useLocalDpi xmlns:a14="http://schemas.microsoft.com/office/drawing/2010/main" val="0"/>
              </a:ext>
            </a:extLst>
          </a:blip>
          <a:srcRect b="76183"/>
          <a:stretch>
            <a:fillRect/>
          </a:stretch>
        </p:blipFill>
        <p:spPr>
          <a:xfrm flipH="1">
            <a:off x="1793196" y="4864114"/>
            <a:ext cx="1988043" cy="582163"/>
          </a:xfrm>
          <a:prstGeom prst="rect">
            <a:avLst/>
          </a:prstGeom>
        </p:spPr>
      </p:pic>
      <p:sp>
        <p:nvSpPr>
          <p:cNvPr id="18" name="ZoneTexte 17">
            <a:extLst>
              <a:ext uri="{FF2B5EF4-FFF2-40B4-BE49-F238E27FC236}">
                <a16:creationId xmlns:a16="http://schemas.microsoft.com/office/drawing/2014/main" xmlns="" id="{D8D2656E-89DC-4D0B-BB74-8CC83DF96EEA}"/>
              </a:ext>
            </a:extLst>
          </p:cNvPr>
          <p:cNvSpPr txBox="1"/>
          <p:nvPr/>
        </p:nvSpPr>
        <p:spPr>
          <a:xfrm>
            <a:off x="1856499" y="4980087"/>
            <a:ext cx="1462655" cy="523220"/>
          </a:xfrm>
          <a:prstGeom prst="rect">
            <a:avLst/>
          </a:prstGeom>
          <a:noFill/>
        </p:spPr>
        <p:txBody>
          <a:bodyPr wrap="square" rtlCol="0">
            <a:spAutoFit/>
          </a:bodyPr>
          <a:lstStyle/>
          <a:p>
            <a:pPr algn="r"/>
            <a:r>
              <a:rPr lang="ar-DZ" altLang="fr-FR" sz="1400" b="1" dirty="0" smtClean="0">
                <a:effectLst>
                  <a:outerShdw blurRad="38100" dist="38100" dir="2700000" algn="tl">
                    <a:srgbClr val="000000">
                      <a:alpha val="43137"/>
                    </a:srgbClr>
                  </a:outerShdw>
                </a:effectLst>
                <a:latin typeface="Cambria" panose="02040503050406030204" pitchFamily="18" charset="0"/>
              </a:rPr>
              <a:t>5- إجراءات </a:t>
            </a:r>
            <a:r>
              <a:rPr lang="ar-DZ" altLang="fr-FR" sz="1400" b="1" dirty="0">
                <a:effectLst>
                  <a:outerShdw blurRad="38100" dist="38100" dir="2700000" algn="tl">
                    <a:srgbClr val="000000">
                      <a:alpha val="43137"/>
                    </a:srgbClr>
                  </a:outerShdw>
                </a:effectLst>
                <a:latin typeface="Cambria" panose="02040503050406030204" pitchFamily="18" charset="0"/>
              </a:rPr>
              <a:t>التسجيل</a:t>
            </a:r>
            <a:endParaRPr lang="fr-FR" sz="1400" b="1" dirty="0">
              <a:effectLst>
                <a:outerShdw blurRad="38100" dist="38100" dir="2700000" algn="tl">
                  <a:srgbClr val="000000">
                    <a:alpha val="43137"/>
                  </a:srgbClr>
                </a:outerShdw>
              </a:effectLst>
              <a:latin typeface="Cambria" panose="02040503050406030204" pitchFamily="18" charset="0"/>
            </a:endParaRPr>
          </a:p>
          <a:p>
            <a:endParaRPr lang="fr-FR" sz="1400" dirty="0">
              <a:latin typeface="Cambria" panose="02040503050406030204" pitchFamily="18" charset="0"/>
            </a:endParaRPr>
          </a:p>
        </p:txBody>
      </p:sp>
      <p:sp>
        <p:nvSpPr>
          <p:cNvPr id="19" name="ZoneTexte 18">
            <a:extLst>
              <a:ext uri="{FF2B5EF4-FFF2-40B4-BE49-F238E27FC236}">
                <a16:creationId xmlns:a16="http://schemas.microsoft.com/office/drawing/2014/main" xmlns="" id="{60578B4B-9B94-4BC2-BB86-4A722871C6A2}"/>
              </a:ext>
            </a:extLst>
          </p:cNvPr>
          <p:cNvSpPr txBox="1"/>
          <p:nvPr/>
        </p:nvSpPr>
        <p:spPr>
          <a:xfrm>
            <a:off x="345989" y="5446277"/>
            <a:ext cx="4044779" cy="1154162"/>
          </a:xfrm>
          <a:prstGeom prst="rect">
            <a:avLst/>
          </a:prstGeom>
          <a:noFill/>
        </p:spPr>
        <p:txBody>
          <a:bodyPr wrap="square" numCol="1" rtlCol="0">
            <a:spAutoFit/>
          </a:bodyPr>
          <a:lstStyle/>
          <a:p>
            <a:pPr marL="0" marR="0" algn="just" rtl="1">
              <a:lnSpc>
                <a:spcPct val="115000"/>
              </a:lnSpc>
              <a:spcBef>
                <a:spcPts val="0"/>
              </a:spcBef>
              <a:spcAft>
                <a:spcPts val="1000"/>
              </a:spcAft>
            </a:pPr>
            <a:r>
              <a:rPr lang="ar-DZ" sz="1200" b="1" dirty="0">
                <a:effectLst/>
                <a:latin typeface="Calibri" panose="020F0502020204030204" pitchFamily="34" charset="0"/>
                <a:ea typeface="Calibri" panose="020F0502020204030204" pitchFamily="34" charset="0"/>
                <a:cs typeface="Arial" panose="020B0604020202020204" pitchFamily="34" charset="0"/>
              </a:rPr>
              <a:t>يمكن للطالب الحاصل على درجة البكالوريوس في الرياضيات والرياضيات التقنية والعلوم التجريبية إجراء تسجيل أولي عبر الإنترنت. وتجدر الإشارة هنا إلى ضرورة تعبئة بطاقة الرغبات بعناية وفق نشرة الإصدار الوزارية المحددة لمتطلبات التسجيل في كل تخصص، ومن ثم التسجيل بشكل نهائي بعد الحصول على رسالة </a:t>
            </a:r>
            <a:r>
              <a:rPr lang="ar-DZ" sz="1200" b="1" dirty="0" smtClean="0">
                <a:effectLst/>
                <a:latin typeface="Calibri" panose="020F0502020204030204" pitchFamily="34" charset="0"/>
                <a:ea typeface="Calibri" panose="020F0502020204030204" pitchFamily="34" charset="0"/>
                <a:cs typeface="Arial" panose="020B0604020202020204" pitchFamily="34" charset="0"/>
              </a:rPr>
              <a:t>التوجيه.</a:t>
            </a:r>
            <a:endParaRPr lang="en-US" sz="1200" b="1" dirty="0">
              <a:effectLst/>
              <a:latin typeface="Calibri" panose="020F0502020204030204" pitchFamily="34" charset="0"/>
              <a:ea typeface="Calibri" panose="020F0502020204030204" pitchFamily="34" charset="0"/>
              <a:cs typeface="Arial" panose="020B0604020202020204" pitchFamily="34" charset="0"/>
            </a:endParaRPr>
          </a:p>
        </p:txBody>
      </p:sp>
      <p:sp>
        <p:nvSpPr>
          <p:cNvPr id="21" name="ZoneTexte 20">
            <a:extLst>
              <a:ext uri="{FF2B5EF4-FFF2-40B4-BE49-F238E27FC236}">
                <a16:creationId xmlns:a16="http://schemas.microsoft.com/office/drawing/2014/main" xmlns="" id="{4FAC2FD9-3859-431D-B47C-6315481C6124}"/>
              </a:ext>
            </a:extLst>
          </p:cNvPr>
          <p:cNvSpPr txBox="1"/>
          <p:nvPr/>
        </p:nvSpPr>
        <p:spPr>
          <a:xfrm>
            <a:off x="363722" y="132927"/>
            <a:ext cx="3912973" cy="4939814"/>
          </a:xfrm>
          <a:prstGeom prst="rect">
            <a:avLst/>
          </a:prstGeom>
          <a:noFill/>
        </p:spPr>
        <p:txBody>
          <a:bodyPr wrap="square" numCol="1" rtlCol="0">
            <a:spAutoFit/>
          </a:bodyPr>
          <a:lstStyle/>
          <a:p>
            <a:pPr marL="0" marR="0" algn="r" rtl="1">
              <a:spcBef>
                <a:spcPts val="0"/>
              </a:spcBef>
              <a:spcAft>
                <a:spcPts val="1000"/>
              </a:spcAft>
            </a:pPr>
            <a:r>
              <a:rPr lang="ar-DZ" sz="1200" dirty="0" smtClean="0">
                <a:effectLst/>
                <a:latin typeface="Calibri" panose="020F0502020204030204" pitchFamily="34" charset="0"/>
                <a:ea typeface="Calibri" panose="020F0502020204030204" pitchFamily="34" charset="0"/>
                <a:cs typeface="Arial" panose="020B0604020202020204" pitchFamily="34" charset="0"/>
              </a:rPr>
              <a:t>2</a:t>
            </a:r>
            <a:r>
              <a:rPr lang="ar-DZ" sz="1200" b="1" dirty="0" smtClean="0">
                <a:effectLst/>
                <a:latin typeface="Calibri" panose="020F0502020204030204" pitchFamily="34" charset="0"/>
                <a:ea typeface="Calibri" panose="020F0502020204030204" pitchFamily="34" charset="0"/>
                <a:cs typeface="Arial" panose="020B0604020202020204" pitchFamily="34" charset="0"/>
              </a:rPr>
              <a:t>- الكترونيك</a:t>
            </a:r>
            <a:endParaRPr lang="en-US" sz="1200" b="1" dirty="0" smtClean="0">
              <a:effectLst/>
              <a:latin typeface="Calibri" panose="020F0502020204030204" pitchFamily="34" charset="0"/>
              <a:ea typeface="Calibri" panose="020F0502020204030204" pitchFamily="34" charset="0"/>
              <a:cs typeface="Arial" panose="020B0604020202020204" pitchFamily="34" charset="0"/>
            </a:endParaRPr>
          </a:p>
          <a:p>
            <a:pPr marL="0" marR="0" algn="r" rtl="1">
              <a:spcBef>
                <a:spcPts val="0"/>
              </a:spcBef>
              <a:spcAft>
                <a:spcPts val="1000"/>
              </a:spcAft>
            </a:pPr>
            <a:r>
              <a:rPr lang="fr-FR" sz="1200" dirty="0" smtClean="0">
                <a:effectLst/>
                <a:latin typeface="Calibri" panose="020F0502020204030204" pitchFamily="34" charset="0"/>
                <a:ea typeface="Calibri" panose="020F0502020204030204" pitchFamily="34" charset="0"/>
                <a:cs typeface="Arial" panose="020B0604020202020204" pitchFamily="34" charset="0"/>
              </a:rPr>
              <a:t>    </a:t>
            </a:r>
            <a:r>
              <a:rPr lang="ar-DZ" sz="1200" b="1" dirty="0" smtClean="0">
                <a:effectLst/>
                <a:latin typeface="Calibri" panose="020F0502020204030204" pitchFamily="34" charset="0"/>
                <a:ea typeface="Calibri" panose="020F0502020204030204" pitchFamily="34" charset="0"/>
                <a:cs typeface="Arial" panose="020B0604020202020204" pitchFamily="34" charset="0"/>
              </a:rPr>
              <a:t>في نهاية التدريب على الإلكترونيات، يكون الخريج قادرًا على شغل منصب تنفيذي متعدد الاستخدامات في مجال الإلكترونيات، يُدعى لتلبية الاحتياجات الوطنية والإقليمية:</a:t>
            </a:r>
            <a:endParaRPr lang="en-US" sz="1200" b="1" dirty="0" smtClean="0">
              <a:effectLst/>
              <a:latin typeface="Calibri" panose="020F0502020204030204" pitchFamily="34" charset="0"/>
              <a:ea typeface="Calibri" panose="020F0502020204030204" pitchFamily="34" charset="0"/>
              <a:cs typeface="Arial" panose="020B0604020202020204" pitchFamily="34" charset="0"/>
            </a:endParaRPr>
          </a:p>
          <a:p>
            <a:pPr marL="271463" marR="0" indent="84138" algn="r" rtl="1">
              <a:spcBef>
                <a:spcPts val="0"/>
              </a:spcBef>
              <a:spcAft>
                <a:spcPts val="1000"/>
              </a:spcAft>
              <a:buClr>
                <a:srgbClr val="7030A0"/>
              </a:buClr>
              <a:buSzPct val="103000"/>
              <a:buFont typeface="Wingdings" pitchFamily="2" charset="2"/>
              <a:buChar char="Ø"/>
            </a:pPr>
            <a:r>
              <a:rPr lang="ar-DZ" sz="1200" b="1" dirty="0" smtClean="0">
                <a:effectLst/>
                <a:latin typeface="Calibri" panose="020F0502020204030204" pitchFamily="34" charset="0"/>
                <a:ea typeface="Calibri" panose="020F0502020204030204" pitchFamily="34" charset="0"/>
                <a:cs typeface="Arial" panose="020B0604020202020204" pitchFamily="34" charset="0"/>
              </a:rPr>
              <a:t>شركة </a:t>
            </a:r>
            <a:r>
              <a:rPr lang="ar-DZ" sz="1200" b="1" dirty="0">
                <a:effectLst/>
                <a:latin typeface="Calibri" panose="020F0502020204030204" pitchFamily="34" charset="0"/>
                <a:ea typeface="Calibri" panose="020F0502020204030204" pitchFamily="34" charset="0"/>
                <a:cs typeface="Arial" panose="020B0604020202020204" pitchFamily="34" charset="0"/>
              </a:rPr>
              <a:t>إنتاج وتوزيع </a:t>
            </a:r>
            <a:r>
              <a:rPr lang="ar-DZ" sz="1200" b="1" dirty="0" smtClean="0">
                <a:effectLst/>
                <a:latin typeface="Calibri" panose="020F0502020204030204" pitchFamily="34" charset="0"/>
                <a:ea typeface="Calibri" panose="020F0502020204030204" pitchFamily="34" charset="0"/>
                <a:cs typeface="Arial" panose="020B0604020202020204" pitchFamily="34" charset="0"/>
              </a:rPr>
              <a:t>الكهرباء</a:t>
            </a:r>
            <a:r>
              <a:rPr lang="ar-DZ" sz="1200" b="1" dirty="0">
                <a:latin typeface="Calibri" panose="020F0502020204030204" pitchFamily="34" charset="0"/>
                <a:ea typeface="Calibri" panose="020F0502020204030204" pitchFamily="34" charset="0"/>
                <a:cs typeface="Arial" panose="020B0604020202020204" pitchFamily="34" charset="0"/>
              </a:rPr>
              <a:t>؛</a:t>
            </a:r>
            <a:endParaRPr lang="en-US" sz="1200" b="1" dirty="0">
              <a:effectLst/>
              <a:latin typeface="Calibri" panose="020F0502020204030204" pitchFamily="34" charset="0"/>
              <a:ea typeface="Calibri" panose="020F0502020204030204" pitchFamily="34" charset="0"/>
              <a:cs typeface="Arial" panose="020B0604020202020204" pitchFamily="34" charset="0"/>
            </a:endParaRPr>
          </a:p>
          <a:p>
            <a:pPr marL="271463" marR="0" indent="84138" algn="r" rtl="1">
              <a:spcBef>
                <a:spcPts val="0"/>
              </a:spcBef>
              <a:spcAft>
                <a:spcPts val="1000"/>
              </a:spcAft>
              <a:buClr>
                <a:srgbClr val="7030A0"/>
              </a:buClr>
              <a:buSzPct val="103000"/>
              <a:buFont typeface="Wingdings" pitchFamily="2" charset="2"/>
              <a:buChar char="Ø"/>
            </a:pPr>
            <a:r>
              <a:rPr lang="ar-DZ" sz="1200" b="1" dirty="0">
                <a:effectLst/>
                <a:latin typeface="Calibri" panose="020F0502020204030204" pitchFamily="34" charset="0"/>
                <a:ea typeface="Calibri" panose="020F0502020204030204" pitchFamily="34" charset="0"/>
                <a:cs typeface="Arial" panose="020B0604020202020204" pitchFamily="34" charset="0"/>
              </a:rPr>
              <a:t>قطاع الاتصالات (مشغلي الهاتف)؛</a:t>
            </a:r>
            <a:endParaRPr lang="en-US" sz="1200" b="1" dirty="0">
              <a:effectLst/>
              <a:latin typeface="Calibri" panose="020F0502020204030204" pitchFamily="34" charset="0"/>
              <a:ea typeface="Calibri" panose="020F0502020204030204" pitchFamily="34" charset="0"/>
              <a:cs typeface="Arial" panose="020B0604020202020204" pitchFamily="34" charset="0"/>
            </a:endParaRPr>
          </a:p>
          <a:p>
            <a:pPr marL="271463" marR="0" indent="84138" algn="r" rtl="1">
              <a:spcBef>
                <a:spcPts val="0"/>
              </a:spcBef>
              <a:spcAft>
                <a:spcPts val="1000"/>
              </a:spcAft>
              <a:buClr>
                <a:srgbClr val="7030A0"/>
              </a:buClr>
              <a:buSzPct val="103000"/>
              <a:buFont typeface="Wingdings" pitchFamily="2" charset="2"/>
              <a:buChar char="Ø"/>
            </a:pPr>
            <a:r>
              <a:rPr lang="ar-DZ" sz="1200" b="1" dirty="0">
                <a:effectLst/>
                <a:latin typeface="Calibri" panose="020F0502020204030204" pitchFamily="34" charset="0"/>
                <a:ea typeface="Calibri" panose="020F0502020204030204" pitchFamily="34" charset="0"/>
                <a:cs typeface="Arial" panose="020B0604020202020204" pitchFamily="34" charset="0"/>
              </a:rPr>
              <a:t>الشركات الصغيرة والمتوسطة في قطاع المعلوماتية الدقيقة </a:t>
            </a:r>
            <a:r>
              <a:rPr lang="ar-DZ" sz="1200" b="1" dirty="0" smtClean="0">
                <a:effectLst/>
                <a:latin typeface="Calibri" panose="020F0502020204030204" pitchFamily="34" charset="0"/>
                <a:ea typeface="Calibri" panose="020F0502020204030204" pitchFamily="34" charset="0"/>
                <a:cs typeface="Arial" panose="020B0604020202020204" pitchFamily="34" charset="0"/>
              </a:rPr>
              <a:t>والإلكترونيات.</a:t>
            </a:r>
            <a:endParaRPr lang="en-US" sz="1200" b="1" dirty="0">
              <a:effectLst/>
              <a:latin typeface="Calibri" panose="020F0502020204030204" pitchFamily="34" charset="0"/>
              <a:ea typeface="Calibri" panose="020F0502020204030204" pitchFamily="34" charset="0"/>
              <a:cs typeface="Arial" panose="020B0604020202020204" pitchFamily="34" charset="0"/>
            </a:endParaRPr>
          </a:p>
          <a:p>
            <a:pPr marL="0" marR="0" algn="r">
              <a:spcBef>
                <a:spcPts val="0"/>
              </a:spcBef>
              <a:spcAft>
                <a:spcPts val="1000"/>
              </a:spcAft>
            </a:pPr>
            <a:r>
              <a:rPr lang="ar-DZ" sz="1200" b="1" dirty="0" smtClean="0">
                <a:effectLst/>
                <a:latin typeface="Calibri" panose="020F0502020204030204" pitchFamily="34" charset="0"/>
                <a:ea typeface="Calibri" panose="020F0502020204030204" pitchFamily="34" charset="0"/>
                <a:cs typeface="Arial" panose="020B0604020202020204" pitchFamily="34" charset="0"/>
              </a:rPr>
              <a:t>3- الهندسة المدنية</a:t>
            </a:r>
          </a:p>
          <a:p>
            <a:pPr marL="271463" marR="0" indent="177800" algn="r" rtl="1">
              <a:spcBef>
                <a:spcPts val="0"/>
              </a:spcBef>
              <a:spcAft>
                <a:spcPts val="1000"/>
              </a:spcAft>
              <a:buClr>
                <a:srgbClr val="7030A0"/>
              </a:buClr>
              <a:buSzPct val="103000"/>
              <a:buFont typeface="Wingdings" pitchFamily="2" charset="2"/>
              <a:buChar char="Ø"/>
            </a:pPr>
            <a:r>
              <a:rPr lang="ar-DZ" sz="1200" b="1" dirty="0" smtClean="0">
                <a:effectLst/>
                <a:latin typeface="Calibri" panose="020F0502020204030204" pitchFamily="34" charset="0"/>
                <a:ea typeface="Calibri" panose="020F0502020204030204" pitchFamily="34" charset="0"/>
                <a:cs typeface="Arial" panose="020B0604020202020204" pitchFamily="34" charset="0"/>
              </a:rPr>
              <a:t>مكاتب </a:t>
            </a:r>
            <a:r>
              <a:rPr lang="ar-DZ" sz="1200" b="1" dirty="0">
                <a:effectLst/>
                <a:latin typeface="Calibri" panose="020F0502020204030204" pitchFamily="34" charset="0"/>
                <a:ea typeface="Calibri" panose="020F0502020204030204" pitchFamily="34" charset="0"/>
                <a:cs typeface="Arial" panose="020B0604020202020204" pitchFamily="34" charset="0"/>
              </a:rPr>
              <a:t>الدراسات </a:t>
            </a:r>
            <a:r>
              <a:rPr lang="ar-DZ" sz="1200" b="1" dirty="0" smtClean="0">
                <a:effectLst/>
                <a:latin typeface="Calibri" panose="020F0502020204030204" pitchFamily="34" charset="0"/>
                <a:ea typeface="Calibri" panose="020F0502020204030204" pitchFamily="34" charset="0"/>
                <a:cs typeface="Arial" panose="020B0604020202020204" pitchFamily="34" charset="0"/>
              </a:rPr>
              <a:t>الفنية؛</a:t>
            </a:r>
            <a:endParaRPr lang="en-US" sz="1200" b="1" dirty="0">
              <a:effectLst/>
              <a:latin typeface="Calibri" panose="020F0502020204030204" pitchFamily="34" charset="0"/>
              <a:ea typeface="Calibri" panose="020F0502020204030204" pitchFamily="34" charset="0"/>
              <a:cs typeface="Arial" panose="020B0604020202020204" pitchFamily="34" charset="0"/>
            </a:endParaRPr>
          </a:p>
          <a:p>
            <a:pPr marL="271463" marR="0" indent="177800" algn="r" rtl="1">
              <a:spcBef>
                <a:spcPts val="0"/>
              </a:spcBef>
              <a:spcAft>
                <a:spcPts val="1000"/>
              </a:spcAft>
              <a:buClr>
                <a:srgbClr val="7030A0"/>
              </a:buClr>
              <a:buSzPct val="103000"/>
              <a:buFont typeface="Wingdings" pitchFamily="2" charset="2"/>
              <a:buChar char="Ø"/>
            </a:pPr>
            <a:r>
              <a:rPr lang="ar-DZ" sz="1200" b="1" dirty="0">
                <a:effectLst/>
                <a:latin typeface="Calibri" panose="020F0502020204030204" pitchFamily="34" charset="0"/>
                <a:ea typeface="Calibri" panose="020F0502020204030204" pitchFamily="34" charset="0"/>
                <a:cs typeface="Arial" panose="020B0604020202020204" pitchFamily="34" charset="0"/>
              </a:rPr>
              <a:t>مختبرات مراقبة ومتابعة بناء المساكن وإعادة </a:t>
            </a:r>
            <a:r>
              <a:rPr lang="ar-DZ" sz="1200" b="1" dirty="0" smtClean="0">
                <a:effectLst/>
                <a:latin typeface="Calibri" panose="020F0502020204030204" pitchFamily="34" charset="0"/>
                <a:ea typeface="Calibri" panose="020F0502020204030204" pitchFamily="34" charset="0"/>
                <a:cs typeface="Arial" panose="020B0604020202020204" pitchFamily="34" charset="0"/>
              </a:rPr>
              <a:t>الإعمار؛</a:t>
            </a:r>
            <a:endParaRPr lang="en-US" sz="1200" b="1" dirty="0" smtClean="0">
              <a:effectLst/>
              <a:latin typeface="Calibri" panose="020F0502020204030204" pitchFamily="34" charset="0"/>
              <a:ea typeface="Calibri" panose="020F0502020204030204" pitchFamily="34" charset="0"/>
              <a:cs typeface="Arial" panose="020B0604020202020204" pitchFamily="34" charset="0"/>
            </a:endParaRPr>
          </a:p>
          <a:p>
            <a:pPr marL="271463" indent="177800" algn="r" rtl="1">
              <a:buClr>
                <a:srgbClr val="7030A0"/>
              </a:buClr>
              <a:buSzPct val="103000"/>
              <a:buFont typeface="Wingdings" pitchFamily="2" charset="2"/>
              <a:buChar char="Ø"/>
            </a:pPr>
            <a:r>
              <a:rPr lang="ar-DZ" sz="1200" b="1" dirty="0" smtClean="0">
                <a:effectLst/>
                <a:latin typeface="Calibri" panose="020F0502020204030204" pitchFamily="34" charset="0"/>
                <a:ea typeface="Calibri" panose="020F0502020204030204" pitchFamily="34" charset="0"/>
                <a:cs typeface="Arial" panose="020B0604020202020204" pitchFamily="34" charset="0"/>
              </a:rPr>
              <a:t>مديريات الأشغال العمومية.</a:t>
            </a:r>
          </a:p>
          <a:p>
            <a:pPr marL="271463" indent="177800" algn="r" rtl="1">
              <a:buClr>
                <a:srgbClr val="7030A0"/>
              </a:buClr>
              <a:buSzPct val="103000"/>
              <a:buFont typeface="Wingdings" pitchFamily="2" charset="2"/>
              <a:buChar char="Ø"/>
            </a:pPr>
            <a:endParaRPr lang="ar-DZ" sz="1200" b="1" dirty="0" smtClean="0">
              <a:effectLst/>
              <a:latin typeface="Calibri" panose="020F0502020204030204" pitchFamily="34" charset="0"/>
              <a:ea typeface="Calibri" panose="020F0502020204030204" pitchFamily="34" charset="0"/>
              <a:cs typeface="Arial" panose="020B0604020202020204" pitchFamily="34" charset="0"/>
            </a:endParaRPr>
          </a:p>
          <a:p>
            <a:pPr algn="r">
              <a:spcAft>
                <a:spcPts val="1000"/>
              </a:spcAft>
              <a:buClr>
                <a:srgbClr val="7030A0"/>
              </a:buClr>
              <a:buSzPct val="103000"/>
            </a:pPr>
            <a:r>
              <a:rPr lang="ar-DZ" sz="1200" b="1" dirty="0" smtClean="0">
                <a:latin typeface="Calibri" panose="020F0502020204030204" pitchFamily="34" charset="0"/>
                <a:ea typeface="Calibri" panose="020F0502020204030204" pitchFamily="34" charset="0"/>
              </a:rPr>
              <a:t>4</a:t>
            </a:r>
            <a:r>
              <a:rPr lang="ar-DZ" sz="1200" b="1" dirty="0">
                <a:latin typeface="Calibri" panose="020F0502020204030204" pitchFamily="34" charset="0"/>
                <a:ea typeface="Calibri" panose="020F0502020204030204" pitchFamily="34" charset="0"/>
                <a:cs typeface="Arial" panose="020B0604020202020204" pitchFamily="34" charset="0"/>
              </a:rPr>
              <a:t>- الهندسة الميكانيكية</a:t>
            </a:r>
          </a:p>
          <a:p>
            <a:pPr marL="442913" indent="-171450" algn="r" rtl="1">
              <a:buClr>
                <a:srgbClr val="7030A0"/>
              </a:buClr>
              <a:buSzPct val="103000"/>
              <a:buFont typeface="Wingdings" panose="05000000000000000000" pitchFamily="2" charset="2"/>
              <a:buChar char="Ø"/>
            </a:pPr>
            <a:r>
              <a:rPr lang="ar-DZ" sz="1200" dirty="0"/>
              <a:t>العمل على تصميم وإنتاج ومراقبة العناصر والأنظمة </a:t>
            </a:r>
            <a:r>
              <a:rPr lang="ar-DZ" sz="1200" dirty="0" smtClean="0"/>
              <a:t>الآلية,</a:t>
            </a:r>
          </a:p>
          <a:p>
            <a:pPr marL="442913" indent="-171450" algn="r" rtl="1">
              <a:buClr>
                <a:srgbClr val="7030A0"/>
              </a:buClr>
              <a:buSzPct val="103000"/>
              <a:buFont typeface="Wingdings" panose="05000000000000000000" pitchFamily="2" charset="2"/>
              <a:buChar char="Ø"/>
            </a:pPr>
            <a:r>
              <a:rPr lang="ar-DZ" sz="1200" dirty="0"/>
              <a:t>العمل كمهندسين للصيانة,</a:t>
            </a:r>
          </a:p>
          <a:p>
            <a:pPr marL="442913" indent="-171450" algn="r" rtl="1">
              <a:buClr>
                <a:srgbClr val="7030A0"/>
              </a:buClr>
              <a:buSzPct val="103000"/>
              <a:buFont typeface="Wingdings" panose="05000000000000000000" pitchFamily="2" charset="2"/>
              <a:buChar char="Ø"/>
            </a:pPr>
            <a:r>
              <a:rPr lang="ar-DZ" sz="1200" dirty="0"/>
              <a:t>العمل في مجال تقديم الاستشارات </a:t>
            </a:r>
            <a:r>
              <a:rPr lang="ar-DZ" sz="1200" dirty="0" smtClean="0"/>
              <a:t>الهندسية،</a:t>
            </a:r>
          </a:p>
          <a:p>
            <a:pPr marL="442913" indent="-171450" algn="r" rtl="1">
              <a:buClr>
                <a:srgbClr val="7030A0"/>
              </a:buClr>
              <a:buSzPct val="103000"/>
              <a:buFont typeface="Wingdings" panose="05000000000000000000" pitchFamily="2" charset="2"/>
              <a:buChar char="Ø"/>
            </a:pPr>
            <a:r>
              <a:rPr lang="ar-DZ" sz="1200" dirty="0"/>
              <a:t>العمل كخبراء ميكانيكيين في العديد من الشركات المصرفية وشركات التأمين </a:t>
            </a:r>
            <a:r>
              <a:rPr lang="ar-DZ" sz="1200" dirty="0" smtClean="0"/>
              <a:t>والمصانع,</a:t>
            </a:r>
            <a:endParaRPr lang="ar-DZ" sz="1200" b="1" dirty="0" smtClean="0">
              <a:latin typeface="Calibri" panose="020F0502020204030204" pitchFamily="34" charset="0"/>
              <a:ea typeface="Calibri" panose="020F0502020204030204" pitchFamily="34" charset="0"/>
            </a:endParaRPr>
          </a:p>
          <a:p>
            <a:pPr marL="442913" indent="-171450" algn="r" rtl="1">
              <a:buClr>
                <a:srgbClr val="7030A0"/>
              </a:buClr>
              <a:buSzPct val="103000"/>
              <a:buFont typeface="Wingdings" panose="05000000000000000000" pitchFamily="2" charset="2"/>
              <a:buChar char="Ø"/>
            </a:pPr>
            <a:endParaRPr lang="ar-DZ" sz="1200" b="1" dirty="0">
              <a:latin typeface="Calibri" panose="020F0502020204030204" pitchFamily="34" charset="0"/>
              <a:ea typeface="Calibri" panose="020F0502020204030204" pitchFamily="34" charset="0"/>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200</TotalTime>
  <Words>440</Words>
  <Application>Microsoft Office PowerPoint</Application>
  <PresentationFormat>Grand écran</PresentationFormat>
  <Paragraphs>60</Paragraphs>
  <Slides>2</Slides>
  <Notes>0</Notes>
  <HiddenSlides>0</HiddenSlides>
  <MMClips>0</MMClips>
  <ScaleCrop>false</ScaleCrop>
  <HeadingPairs>
    <vt:vector size="6" baseType="variant">
      <vt:variant>
        <vt:lpstr>Polices utilisées</vt:lpstr>
      </vt:variant>
      <vt:variant>
        <vt:i4>7</vt:i4>
      </vt:variant>
      <vt:variant>
        <vt:lpstr>Thème</vt:lpstr>
      </vt:variant>
      <vt:variant>
        <vt:i4>1</vt:i4>
      </vt:variant>
      <vt:variant>
        <vt:lpstr>Titres des diapositives</vt:lpstr>
      </vt:variant>
      <vt:variant>
        <vt:i4>2</vt:i4>
      </vt:variant>
    </vt:vector>
  </HeadingPairs>
  <TitlesOfParts>
    <vt:vector size="10" baseType="lpstr">
      <vt:lpstr>Arial</vt:lpstr>
      <vt:lpstr>Calibri</vt:lpstr>
      <vt:lpstr>Calibri Light</vt:lpstr>
      <vt:lpstr>Cambria</vt:lpstr>
      <vt:lpstr>Monotype Corsiva</vt:lpstr>
      <vt:lpstr>Sultan normal</vt:lpstr>
      <vt:lpstr>Wingdings</vt:lpstr>
      <vt:lpstr>Office Theme</vt:lpstr>
      <vt:lpstr>Présentation PowerPoint</vt:lpstr>
      <vt:lpstr>Présentation PowerPoint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WPS Presentation</dc:title>
  <dc:creator/>
  <cp:lastModifiedBy>DELL</cp:lastModifiedBy>
  <cp:revision>52</cp:revision>
  <dcterms:created xsi:type="dcterms:W3CDTF">2020-10-18T18:02:08Z</dcterms:created>
  <dcterms:modified xsi:type="dcterms:W3CDTF">2023-10-11T12:51:04Z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1036-11.2.0.9684</vt:lpwstr>
  </property>
</Properties>
</file>