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254" y="-10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852E1D-2717-432A-8AA0-937E8903C551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C20656D-5276-4CE6-BC82-7672E62F0BAC}">
      <dgm:prSet phldrT="[Texte]" custT="1"/>
      <dgm:spPr/>
      <dgm:t>
        <a:bodyPr/>
        <a:lstStyle/>
        <a:p>
          <a:r>
            <a:rPr lang="fr-FR" sz="1800" dirty="0" smtClean="0">
              <a:solidFill>
                <a:schemeClr val="tx1"/>
              </a:solidFill>
            </a:rPr>
            <a:t>Area of </a:t>
          </a:r>
          <a:r>
            <a:rPr lang="fr-FR" sz="1800" dirty="0" err="1" smtClean="0">
              <a:solidFill>
                <a:schemeClr val="tx1"/>
              </a:solidFill>
            </a:rPr>
            <a:t>Studies</a:t>
          </a:r>
          <a:r>
            <a:rPr lang="fr-FR" sz="1800" dirty="0" smtClean="0">
              <a:solidFill>
                <a:schemeClr val="tx1"/>
              </a:solidFill>
            </a:rPr>
            <a:t>:  Mathematics and </a:t>
          </a:r>
          <a:r>
            <a:rPr lang="fr-FR" sz="1800" smtClean="0">
              <a:solidFill>
                <a:schemeClr val="tx1"/>
              </a:solidFill>
            </a:rPr>
            <a:t>Computer </a:t>
          </a:r>
          <a:r>
            <a:rPr lang="fr-FR" sz="1800" smtClean="0">
              <a:solidFill>
                <a:schemeClr val="tx1"/>
              </a:solidFill>
            </a:rPr>
            <a:t>Science </a:t>
          </a:r>
          <a:r>
            <a:rPr lang="fr-FR" sz="1800" dirty="0" smtClean="0">
              <a:solidFill>
                <a:schemeClr val="tx1"/>
              </a:solidFill>
            </a:rPr>
            <a:t>(MCS)</a:t>
          </a:r>
          <a:endParaRPr lang="fr-FR" sz="1800" dirty="0">
            <a:solidFill>
              <a:schemeClr val="tx1"/>
            </a:solidFill>
          </a:endParaRPr>
        </a:p>
      </dgm:t>
    </dgm:pt>
    <dgm:pt modelId="{A076A7E4-A221-4DB2-824B-B54529C07FBC}" type="parTrans" cxnId="{70880EBB-61FC-4D7F-AFCD-E96CF2D8553B}">
      <dgm:prSet/>
      <dgm:spPr/>
      <dgm:t>
        <a:bodyPr/>
        <a:lstStyle/>
        <a:p>
          <a:endParaRPr lang="fr-FR"/>
        </a:p>
      </dgm:t>
    </dgm:pt>
    <dgm:pt modelId="{73395D08-3E9F-42FA-8B36-8821C394BDFF}" type="sibTrans" cxnId="{70880EBB-61FC-4D7F-AFCD-E96CF2D8553B}">
      <dgm:prSet/>
      <dgm:spPr/>
      <dgm:t>
        <a:bodyPr/>
        <a:lstStyle/>
        <a:p>
          <a:endParaRPr lang="fr-FR"/>
        </a:p>
      </dgm:t>
    </dgm:pt>
    <dgm:pt modelId="{420AD0F7-0290-40C5-AD57-4DD8E9B91585}">
      <dgm:prSet phldrT="[Texte]" custT="1"/>
      <dgm:spPr/>
      <dgm:t>
        <a:bodyPr/>
        <a:lstStyle/>
        <a:p>
          <a:pPr algn="l"/>
          <a:r>
            <a:rPr lang="fr-FR" sz="1600" b="1" i="1" dirty="0" smtClean="0">
              <a:latin typeface="+mn-lt"/>
            </a:rPr>
            <a:t>Licence</a:t>
          </a:r>
        </a:p>
        <a:p>
          <a:pPr algn="l"/>
          <a:r>
            <a:rPr lang="fr-FR" sz="1600" dirty="0" smtClean="0">
              <a:latin typeface="+mn-lt"/>
            </a:rPr>
            <a:t>Mathematics</a:t>
          </a:r>
        </a:p>
      </dgm:t>
    </dgm:pt>
    <dgm:pt modelId="{771F23AF-8D30-4C97-A721-93C79634E993}" type="parTrans" cxnId="{08696F03-1FC2-488E-A281-F2017CB1BD61}">
      <dgm:prSet/>
      <dgm:spPr/>
      <dgm:t>
        <a:bodyPr/>
        <a:lstStyle/>
        <a:p>
          <a:endParaRPr lang="fr-FR"/>
        </a:p>
      </dgm:t>
    </dgm:pt>
    <dgm:pt modelId="{467DA3E7-D746-411A-A558-2C980EFED4A5}" type="sibTrans" cxnId="{08696F03-1FC2-488E-A281-F2017CB1BD61}">
      <dgm:prSet/>
      <dgm:spPr/>
      <dgm:t>
        <a:bodyPr/>
        <a:lstStyle/>
        <a:p>
          <a:endParaRPr lang="fr-FR"/>
        </a:p>
      </dgm:t>
    </dgm:pt>
    <dgm:pt modelId="{A9615341-EFAC-406D-BC44-44878D6163D7}">
      <dgm:prSet phldrT="[Texte]" custT="1"/>
      <dgm:spPr/>
      <dgm:t>
        <a:bodyPr/>
        <a:lstStyle/>
        <a:p>
          <a:r>
            <a:rPr lang="fr-FR" sz="1400" b="1" i="1" dirty="0" smtClean="0"/>
            <a:t>Licence</a:t>
          </a:r>
        </a:p>
        <a:p>
          <a:r>
            <a:rPr lang="fr-FR" sz="1400" dirty="0" err="1" smtClean="0"/>
            <a:t>Applied</a:t>
          </a:r>
          <a:r>
            <a:rPr lang="fr-FR" sz="1400" dirty="0" smtClean="0"/>
            <a:t> Mathematics</a:t>
          </a:r>
          <a:endParaRPr lang="fr-FR" sz="1400" dirty="0"/>
        </a:p>
      </dgm:t>
    </dgm:pt>
    <dgm:pt modelId="{FB06730F-9139-498F-AA2D-9A2D0228A9AD}" type="parTrans" cxnId="{04E3C596-19C4-4A6E-B1F6-1646F5774928}">
      <dgm:prSet/>
      <dgm:spPr/>
      <dgm:t>
        <a:bodyPr/>
        <a:lstStyle/>
        <a:p>
          <a:endParaRPr lang="fr-FR"/>
        </a:p>
      </dgm:t>
    </dgm:pt>
    <dgm:pt modelId="{15BFCA90-C66A-4599-9FDB-7569EF201C85}" type="sibTrans" cxnId="{04E3C596-19C4-4A6E-B1F6-1646F5774928}">
      <dgm:prSet/>
      <dgm:spPr/>
      <dgm:t>
        <a:bodyPr/>
        <a:lstStyle/>
        <a:p>
          <a:endParaRPr lang="fr-FR"/>
        </a:p>
      </dgm:t>
    </dgm:pt>
    <dgm:pt modelId="{75D1641A-7AAD-416B-8DFB-F07928F6C6F8}">
      <dgm:prSet phldrT="[Texte]" custT="1"/>
      <dgm:spPr/>
      <dgm:t>
        <a:bodyPr/>
        <a:lstStyle/>
        <a:p>
          <a:r>
            <a:rPr lang="fr-FR" sz="2000" dirty="0" smtClean="0">
              <a:solidFill>
                <a:schemeClr val="tx1"/>
              </a:solidFill>
            </a:rPr>
            <a:t>Master</a:t>
          </a:r>
          <a:endParaRPr lang="fr-FR" sz="2000" dirty="0">
            <a:solidFill>
              <a:schemeClr val="tx1"/>
            </a:solidFill>
          </a:endParaRPr>
        </a:p>
      </dgm:t>
    </dgm:pt>
    <dgm:pt modelId="{C793B81E-A20F-4113-ADDE-96C9B5FDB254}" type="parTrans" cxnId="{5904E1E0-0FFB-48E8-8F4D-4E84DFA9F1C6}">
      <dgm:prSet/>
      <dgm:spPr/>
      <dgm:t>
        <a:bodyPr/>
        <a:lstStyle/>
        <a:p>
          <a:endParaRPr lang="fr-FR"/>
        </a:p>
      </dgm:t>
    </dgm:pt>
    <dgm:pt modelId="{184E433A-34E3-4F75-9B8D-CA9DE31BE97C}" type="sibTrans" cxnId="{5904E1E0-0FFB-48E8-8F4D-4E84DFA9F1C6}">
      <dgm:prSet/>
      <dgm:spPr/>
      <dgm:t>
        <a:bodyPr/>
        <a:lstStyle/>
        <a:p>
          <a:endParaRPr lang="fr-FR"/>
        </a:p>
      </dgm:t>
    </dgm:pt>
    <dgm:pt modelId="{169B16DC-53D8-4489-8C7B-6FB50C7C1FC2}">
      <dgm:prSet phldrT="[Texte]" custT="1"/>
      <dgm:spPr/>
      <dgm:t>
        <a:bodyPr/>
        <a:lstStyle/>
        <a:p>
          <a:r>
            <a:rPr lang="fr-FR" sz="2000" dirty="0" err="1" smtClean="0">
              <a:solidFill>
                <a:schemeClr val="tx1"/>
              </a:solidFill>
            </a:rPr>
            <a:t>Doctorate</a:t>
          </a:r>
          <a:endParaRPr lang="fr-FR" sz="2000" dirty="0" smtClean="0">
            <a:solidFill>
              <a:schemeClr val="tx1"/>
            </a:solidFill>
          </a:endParaRPr>
        </a:p>
        <a:p>
          <a:r>
            <a:rPr lang="fr-FR" sz="2000" dirty="0" smtClean="0">
              <a:solidFill>
                <a:schemeClr val="tx1"/>
              </a:solidFill>
            </a:rPr>
            <a:t>In </a:t>
          </a:r>
          <a:r>
            <a:rPr lang="fr-FR" sz="2000" dirty="0" err="1" smtClean="0">
              <a:solidFill>
                <a:schemeClr val="tx1"/>
              </a:solidFill>
            </a:rPr>
            <a:t>Mathematics</a:t>
          </a:r>
          <a:endParaRPr lang="fr-FR" sz="2000" dirty="0">
            <a:solidFill>
              <a:schemeClr val="tx1"/>
            </a:solidFill>
          </a:endParaRPr>
        </a:p>
      </dgm:t>
    </dgm:pt>
    <dgm:pt modelId="{52864EEA-0184-48D1-9893-9291D5B93E83}" type="parTrans" cxnId="{6C4ACA4E-8E28-4D0D-98BB-B65E7A24B33F}">
      <dgm:prSet/>
      <dgm:spPr/>
      <dgm:t>
        <a:bodyPr/>
        <a:lstStyle/>
        <a:p>
          <a:endParaRPr lang="fr-FR"/>
        </a:p>
      </dgm:t>
    </dgm:pt>
    <dgm:pt modelId="{18DF19C5-7995-4B17-A7D3-F12786370757}" type="sibTrans" cxnId="{6C4ACA4E-8E28-4D0D-98BB-B65E7A24B33F}">
      <dgm:prSet/>
      <dgm:spPr/>
      <dgm:t>
        <a:bodyPr/>
        <a:lstStyle/>
        <a:p>
          <a:endParaRPr lang="fr-FR"/>
        </a:p>
      </dgm:t>
    </dgm:pt>
    <dgm:pt modelId="{3FF0D79C-5F79-44EA-911E-9954166D8976}" type="pres">
      <dgm:prSet presAssocID="{4D852E1D-2717-432A-8AA0-937E8903C55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D18F689-3241-45B3-AC5A-1776601C4C1E}" type="pres">
      <dgm:prSet presAssocID="{169B16DC-53D8-4489-8C7B-6FB50C7C1FC2}" presName="boxAndChildren" presStyleCnt="0"/>
      <dgm:spPr/>
    </dgm:pt>
    <dgm:pt modelId="{6D01457D-3327-450B-8962-EE638A8F0BAA}" type="pres">
      <dgm:prSet presAssocID="{169B16DC-53D8-4489-8C7B-6FB50C7C1FC2}" presName="parentTextBox" presStyleLbl="node1" presStyleIdx="0" presStyleCnt="3"/>
      <dgm:spPr/>
      <dgm:t>
        <a:bodyPr/>
        <a:lstStyle/>
        <a:p>
          <a:endParaRPr lang="fr-FR"/>
        </a:p>
      </dgm:t>
    </dgm:pt>
    <dgm:pt modelId="{072B57D3-6107-4E10-9FD7-049B4BA42396}" type="pres">
      <dgm:prSet presAssocID="{184E433A-34E3-4F75-9B8D-CA9DE31BE97C}" presName="sp" presStyleCnt="0"/>
      <dgm:spPr/>
    </dgm:pt>
    <dgm:pt modelId="{2EC72D60-B54E-4798-BCE4-2F038E5B32F2}" type="pres">
      <dgm:prSet presAssocID="{75D1641A-7AAD-416B-8DFB-F07928F6C6F8}" presName="arrowAndChildren" presStyleCnt="0"/>
      <dgm:spPr/>
    </dgm:pt>
    <dgm:pt modelId="{D4B5B770-110A-46FA-82F9-15FC66597A42}" type="pres">
      <dgm:prSet presAssocID="{75D1641A-7AAD-416B-8DFB-F07928F6C6F8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4DBC1593-A7C7-4861-A205-477584D387C6}" type="pres">
      <dgm:prSet presAssocID="{73395D08-3E9F-42FA-8B36-8821C394BDFF}" presName="sp" presStyleCnt="0"/>
      <dgm:spPr/>
    </dgm:pt>
    <dgm:pt modelId="{2330DC4E-A102-435C-AC35-E2E20E117111}" type="pres">
      <dgm:prSet presAssocID="{DC20656D-5276-4CE6-BC82-7672E62F0BAC}" presName="arrowAndChildren" presStyleCnt="0"/>
      <dgm:spPr/>
    </dgm:pt>
    <dgm:pt modelId="{7B044CE7-6F37-40F8-9EBC-016E0C126EF5}" type="pres">
      <dgm:prSet presAssocID="{DC20656D-5276-4CE6-BC82-7672E62F0BAC}" presName="parentTextArrow" presStyleLbl="node1" presStyleIdx="1" presStyleCnt="3"/>
      <dgm:spPr/>
      <dgm:t>
        <a:bodyPr/>
        <a:lstStyle/>
        <a:p>
          <a:endParaRPr lang="fr-FR"/>
        </a:p>
      </dgm:t>
    </dgm:pt>
    <dgm:pt modelId="{DC1F0F44-CCD3-451F-B7B2-57A3244931F2}" type="pres">
      <dgm:prSet presAssocID="{DC20656D-5276-4CE6-BC82-7672E62F0BAC}" presName="arrow" presStyleLbl="node1" presStyleIdx="2" presStyleCnt="3" custLinFactNeighborX="0" custLinFactNeighborY="-3143"/>
      <dgm:spPr/>
      <dgm:t>
        <a:bodyPr/>
        <a:lstStyle/>
        <a:p>
          <a:endParaRPr lang="fr-FR"/>
        </a:p>
      </dgm:t>
    </dgm:pt>
    <dgm:pt modelId="{D8927992-EA37-4CC4-9C86-C2FF4B487266}" type="pres">
      <dgm:prSet presAssocID="{DC20656D-5276-4CE6-BC82-7672E62F0BAC}" presName="descendantArrow" presStyleCnt="0"/>
      <dgm:spPr/>
    </dgm:pt>
    <dgm:pt modelId="{C1E86995-1D6B-40FF-A0BC-BE519F623DF8}" type="pres">
      <dgm:prSet presAssocID="{420AD0F7-0290-40C5-AD57-4DD8E9B91585}" presName="childTextArrow" presStyleLbl="fgAccFollowNode1" presStyleIdx="0" presStyleCnt="2" custScaleX="120823" custLinFactNeighborX="-52" custLinFactNeighborY="-36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0A2C5C-9E1E-4A5B-B773-B3130671B7EA}" type="pres">
      <dgm:prSet presAssocID="{A9615341-EFAC-406D-BC44-44878D6163D7}" presName="childTextArrow" presStyleLbl="fgAccFollowNode1" presStyleIdx="1" presStyleCnt="2" custLinFactNeighborX="110" custLinFactNeighborY="-364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08696F03-1FC2-488E-A281-F2017CB1BD61}" srcId="{DC20656D-5276-4CE6-BC82-7672E62F0BAC}" destId="{420AD0F7-0290-40C5-AD57-4DD8E9B91585}" srcOrd="0" destOrd="0" parTransId="{771F23AF-8D30-4C97-A721-93C79634E993}" sibTransId="{467DA3E7-D746-411A-A558-2C980EFED4A5}"/>
    <dgm:cxn modelId="{5904E1E0-0FFB-48E8-8F4D-4E84DFA9F1C6}" srcId="{4D852E1D-2717-432A-8AA0-937E8903C551}" destId="{75D1641A-7AAD-416B-8DFB-F07928F6C6F8}" srcOrd="1" destOrd="0" parTransId="{C793B81E-A20F-4113-ADDE-96C9B5FDB254}" sibTransId="{184E433A-34E3-4F75-9B8D-CA9DE31BE97C}"/>
    <dgm:cxn modelId="{84BD90DB-EA6E-471F-8472-ED5547FF3965}" type="presOf" srcId="{169B16DC-53D8-4489-8C7B-6FB50C7C1FC2}" destId="{6D01457D-3327-450B-8962-EE638A8F0BAA}" srcOrd="0" destOrd="0" presId="urn:microsoft.com/office/officeart/2005/8/layout/process4"/>
    <dgm:cxn modelId="{E47E690E-D807-4B9A-A979-A3BC9291A681}" type="presOf" srcId="{A9615341-EFAC-406D-BC44-44878D6163D7}" destId="{F90A2C5C-9E1E-4A5B-B773-B3130671B7EA}" srcOrd="0" destOrd="0" presId="urn:microsoft.com/office/officeart/2005/8/layout/process4"/>
    <dgm:cxn modelId="{6E796079-ADAB-4D79-AD20-6B555C14B28C}" type="presOf" srcId="{DC20656D-5276-4CE6-BC82-7672E62F0BAC}" destId="{7B044CE7-6F37-40F8-9EBC-016E0C126EF5}" srcOrd="0" destOrd="0" presId="urn:microsoft.com/office/officeart/2005/8/layout/process4"/>
    <dgm:cxn modelId="{A2C69F2C-84F6-4264-91FF-09DC4B553B24}" type="presOf" srcId="{4D852E1D-2717-432A-8AA0-937E8903C551}" destId="{3FF0D79C-5F79-44EA-911E-9954166D8976}" srcOrd="0" destOrd="0" presId="urn:microsoft.com/office/officeart/2005/8/layout/process4"/>
    <dgm:cxn modelId="{2F29B92E-D4DF-48D0-8E2B-93028D21934E}" type="presOf" srcId="{DC20656D-5276-4CE6-BC82-7672E62F0BAC}" destId="{DC1F0F44-CCD3-451F-B7B2-57A3244931F2}" srcOrd="1" destOrd="0" presId="urn:microsoft.com/office/officeart/2005/8/layout/process4"/>
    <dgm:cxn modelId="{6C4ACA4E-8E28-4D0D-98BB-B65E7A24B33F}" srcId="{4D852E1D-2717-432A-8AA0-937E8903C551}" destId="{169B16DC-53D8-4489-8C7B-6FB50C7C1FC2}" srcOrd="2" destOrd="0" parTransId="{52864EEA-0184-48D1-9893-9291D5B93E83}" sibTransId="{18DF19C5-7995-4B17-A7D3-F12786370757}"/>
    <dgm:cxn modelId="{FD7898F8-413A-4E0B-9BE8-564DF64927FF}" type="presOf" srcId="{75D1641A-7AAD-416B-8DFB-F07928F6C6F8}" destId="{D4B5B770-110A-46FA-82F9-15FC66597A42}" srcOrd="0" destOrd="0" presId="urn:microsoft.com/office/officeart/2005/8/layout/process4"/>
    <dgm:cxn modelId="{70880EBB-61FC-4D7F-AFCD-E96CF2D8553B}" srcId="{4D852E1D-2717-432A-8AA0-937E8903C551}" destId="{DC20656D-5276-4CE6-BC82-7672E62F0BAC}" srcOrd="0" destOrd="0" parTransId="{A076A7E4-A221-4DB2-824B-B54529C07FBC}" sibTransId="{73395D08-3E9F-42FA-8B36-8821C394BDFF}"/>
    <dgm:cxn modelId="{04E3C596-19C4-4A6E-B1F6-1646F5774928}" srcId="{DC20656D-5276-4CE6-BC82-7672E62F0BAC}" destId="{A9615341-EFAC-406D-BC44-44878D6163D7}" srcOrd="1" destOrd="0" parTransId="{FB06730F-9139-498F-AA2D-9A2D0228A9AD}" sibTransId="{15BFCA90-C66A-4599-9FDB-7569EF201C85}"/>
    <dgm:cxn modelId="{21D72956-D05E-4A6B-A1B4-F8B1E14B38E8}" type="presOf" srcId="{420AD0F7-0290-40C5-AD57-4DD8E9B91585}" destId="{C1E86995-1D6B-40FF-A0BC-BE519F623DF8}" srcOrd="0" destOrd="0" presId="urn:microsoft.com/office/officeart/2005/8/layout/process4"/>
    <dgm:cxn modelId="{70595B5C-7768-4DCC-A6ED-90B766B6E9F5}" type="presParOf" srcId="{3FF0D79C-5F79-44EA-911E-9954166D8976}" destId="{CD18F689-3241-45B3-AC5A-1776601C4C1E}" srcOrd="0" destOrd="0" presId="urn:microsoft.com/office/officeart/2005/8/layout/process4"/>
    <dgm:cxn modelId="{73D9D54F-494D-434C-A077-6AB1FC76864A}" type="presParOf" srcId="{CD18F689-3241-45B3-AC5A-1776601C4C1E}" destId="{6D01457D-3327-450B-8962-EE638A8F0BAA}" srcOrd="0" destOrd="0" presId="urn:microsoft.com/office/officeart/2005/8/layout/process4"/>
    <dgm:cxn modelId="{D7719669-CE04-40AF-A489-369B4F68FDA1}" type="presParOf" srcId="{3FF0D79C-5F79-44EA-911E-9954166D8976}" destId="{072B57D3-6107-4E10-9FD7-049B4BA42396}" srcOrd="1" destOrd="0" presId="urn:microsoft.com/office/officeart/2005/8/layout/process4"/>
    <dgm:cxn modelId="{800AD075-643A-4D63-8418-1099FB2CBACD}" type="presParOf" srcId="{3FF0D79C-5F79-44EA-911E-9954166D8976}" destId="{2EC72D60-B54E-4798-BCE4-2F038E5B32F2}" srcOrd="2" destOrd="0" presId="urn:microsoft.com/office/officeart/2005/8/layout/process4"/>
    <dgm:cxn modelId="{0835826B-CA32-48D7-B3B5-CE7C239254D4}" type="presParOf" srcId="{2EC72D60-B54E-4798-BCE4-2F038E5B32F2}" destId="{D4B5B770-110A-46FA-82F9-15FC66597A42}" srcOrd="0" destOrd="0" presId="urn:microsoft.com/office/officeart/2005/8/layout/process4"/>
    <dgm:cxn modelId="{BC95B7D9-37CA-4600-A85C-65B6CEF8FB48}" type="presParOf" srcId="{3FF0D79C-5F79-44EA-911E-9954166D8976}" destId="{4DBC1593-A7C7-4861-A205-477584D387C6}" srcOrd="3" destOrd="0" presId="urn:microsoft.com/office/officeart/2005/8/layout/process4"/>
    <dgm:cxn modelId="{6011E3D8-315A-464A-B38F-942B57369E10}" type="presParOf" srcId="{3FF0D79C-5F79-44EA-911E-9954166D8976}" destId="{2330DC4E-A102-435C-AC35-E2E20E117111}" srcOrd="4" destOrd="0" presId="urn:microsoft.com/office/officeart/2005/8/layout/process4"/>
    <dgm:cxn modelId="{59F5E207-6464-47D2-A7F7-49AAF756BB35}" type="presParOf" srcId="{2330DC4E-A102-435C-AC35-E2E20E117111}" destId="{7B044CE7-6F37-40F8-9EBC-016E0C126EF5}" srcOrd="0" destOrd="0" presId="urn:microsoft.com/office/officeart/2005/8/layout/process4"/>
    <dgm:cxn modelId="{62EACF28-D27C-4824-8DC8-0F2E73CDF463}" type="presParOf" srcId="{2330DC4E-A102-435C-AC35-E2E20E117111}" destId="{DC1F0F44-CCD3-451F-B7B2-57A3244931F2}" srcOrd="1" destOrd="0" presId="urn:microsoft.com/office/officeart/2005/8/layout/process4"/>
    <dgm:cxn modelId="{62FC19BB-6F67-4242-8BCB-E34BE47CE7EF}" type="presParOf" srcId="{2330DC4E-A102-435C-AC35-E2E20E117111}" destId="{D8927992-EA37-4CC4-9C86-C2FF4B487266}" srcOrd="2" destOrd="0" presId="urn:microsoft.com/office/officeart/2005/8/layout/process4"/>
    <dgm:cxn modelId="{A2511C8C-3A95-4B2D-A490-66E66E2E9546}" type="presParOf" srcId="{D8927992-EA37-4CC4-9C86-C2FF4B487266}" destId="{C1E86995-1D6B-40FF-A0BC-BE519F623DF8}" srcOrd="0" destOrd="0" presId="urn:microsoft.com/office/officeart/2005/8/layout/process4"/>
    <dgm:cxn modelId="{F88C9835-EBE9-4599-9F4F-48FD4F192C7E}" type="presParOf" srcId="{D8927992-EA37-4CC4-9C86-C2FF4B487266}" destId="{F90A2C5C-9E1E-4A5B-B773-B3130671B7EA}" srcOrd="1" destOrd="0" presId="urn:microsoft.com/office/officeart/2005/8/layout/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4A32F-2E4E-4C1C-9B3E-8E1EEB2BD2DF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553E4-5101-4CCD-9DC8-FC73BEAB47E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711200" y="744538"/>
            <a:ext cx="5375275" cy="3722687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553E4-5101-4CCD-9DC8-FC73BEAB47E2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678972-673D-4F3C-8FD7-93D17922CE0C}" type="datetimeFigureOut">
              <a:rPr lang="fr-FR" smtClean="0"/>
              <a:pPr/>
              <a:t>17/07/2023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3EEB-0EA3-41F9-B664-FE78A6DC33B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13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diagramData" Target="../diagrams/data1.xm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11" Type="http://schemas.openxmlformats.org/officeDocument/2006/relationships/image" Target="../media/image4.jpeg"/><Relationship Id="rId5" Type="http://schemas.openxmlformats.org/officeDocument/2006/relationships/hyperlink" Target="mailto:cunivt.st@gmail.com" TargetMode="External"/><Relationship Id="rId10" Type="http://schemas.openxmlformats.org/officeDocument/2006/relationships/diagramColors" Target="../diagrams/colors1.xml"/><Relationship Id="rId4" Type="http://schemas.openxmlformats.org/officeDocument/2006/relationships/image" Target="../media/image2.jpeg"/><Relationship Id="rId9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6" descr="C:\Users\acer\Downloads\Institut des science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41704" y="3071810"/>
            <a:ext cx="2165812" cy="1284316"/>
          </a:xfrm>
          <a:prstGeom prst="ellipse">
            <a:avLst/>
          </a:prstGeom>
          <a:noFill/>
          <a:ln>
            <a:noFill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0"/>
            <a:ext cx="3405177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Courier New" pitchFamily="49" charset="0"/>
              </a:rPr>
              <a:t>Ministry of Higher Education and Scientific Research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lang="en-US" sz="1400" dirty="0" smtClean="0">
                <a:cs typeface="Courier New" pitchFamily="49" charset="0"/>
              </a:rPr>
              <a:t>University Center of </a:t>
            </a:r>
            <a:r>
              <a:rPr lang="en-US" sz="1400" dirty="0" err="1" smtClean="0">
                <a:cs typeface="Courier New" pitchFamily="49" charset="0"/>
              </a:rPr>
              <a:t>Tipaza</a:t>
            </a:r>
            <a:endParaRPr lang="en-US" sz="1400" dirty="0" smtClean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kumimoji="0" lang="en-US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Morsli</a:t>
            </a: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 </a:t>
            </a:r>
            <a:r>
              <a:rPr lang="en-US" sz="1400" b="1" i="1" dirty="0" err="1">
                <a:cs typeface="Courier New" pitchFamily="49" charset="0"/>
              </a:rPr>
              <a:t>A</a:t>
            </a:r>
            <a:r>
              <a:rPr kumimoji="0" lang="en-US" sz="1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bdellah</a:t>
            </a:r>
            <a:endParaRPr kumimoji="0" lang="en-US" sz="1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dirty="0" smtClean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dirty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Address: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Oued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 </a:t>
            </a:r>
            <a:r>
              <a:rPr kumimoji="0" lang="en-US" sz="1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Merzoug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 –</a:t>
            </a:r>
            <a:r>
              <a:rPr kumimoji="0" lang="en-US" sz="14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Tipaza</a:t>
            </a:r>
            <a:endParaRPr kumimoji="0" lang="en-US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lang="en-US" sz="1400" baseline="0" dirty="0" smtClean="0">
                <a:cs typeface="Courier New" pitchFamily="49" charset="0"/>
              </a:rPr>
              <a:t>Phone</a:t>
            </a:r>
            <a:r>
              <a:rPr lang="en-US" sz="1400" dirty="0" smtClean="0">
                <a:cs typeface="Courier New" pitchFamily="49" charset="0"/>
              </a:rPr>
              <a:t> number: 024371003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Email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 address: </a:t>
            </a:r>
            <a:r>
              <a:rPr kumimoji="0" lang="en-US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  <a:hlinkClick r:id="rId5"/>
              </a:rPr>
              <a:t>cunivt.st@gmail.com</a:t>
            </a:r>
            <a:endParaRPr kumimoji="0" lang="en-US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kumimoji="0" lang="en-US" sz="1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Institute</a:t>
            </a:r>
            <a:r>
              <a:rPr kumimoji="0" lang="en-US" sz="1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cs typeface="Courier New" pitchFamily="49" charset="0"/>
              </a:rPr>
              <a:t> of Science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dirty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dirty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dirty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dirty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r>
              <a:rPr lang="en-US" sz="1400" b="1" i="1" baseline="0" smtClean="0">
                <a:cs typeface="Courier New" pitchFamily="49" charset="0"/>
              </a:rPr>
              <a:t>MCS </a:t>
            </a:r>
            <a:r>
              <a:rPr lang="en-US" sz="1400" b="1" i="1" baseline="0" dirty="0" smtClean="0">
                <a:cs typeface="Courier New" pitchFamily="49" charset="0"/>
              </a:rPr>
              <a:t>Department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b="1" i="1" baseline="0" dirty="0" smtClean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b="1" i="1" dirty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lang="en-US" sz="1400" baseline="0" dirty="0" smtClean="0">
              <a:cs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05025" algn="l"/>
              </a:tabLst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pic>
        <p:nvPicPr>
          <p:cNvPr id="8" name="Picture 4" descr="C:\Users\acer\Downloads\Centre_universitaire_de_Tipaza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8659" y="1214422"/>
            <a:ext cx="1393041" cy="785818"/>
          </a:xfrm>
          <a:prstGeom prst="rect">
            <a:avLst/>
          </a:prstGeom>
          <a:noFill/>
        </p:spPr>
      </p:pic>
      <p:sp>
        <p:nvSpPr>
          <p:cNvPr id="13" name="Espace réservé du contenu 12"/>
          <p:cNvSpPr>
            <a:spLocks noGrp="1"/>
          </p:cNvSpPr>
          <p:nvPr>
            <p:ph sz="half" idx="1"/>
          </p:nvPr>
        </p:nvSpPr>
        <p:spPr>
          <a:xfrm>
            <a:off x="3327785" y="0"/>
            <a:ext cx="3018256" cy="664371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1600" b="1" i="1" u="sng" dirty="0" smtClean="0">
              <a:latin typeface="Amiri" pitchFamily="2" charset="-78"/>
              <a:cs typeface="Amiri" pitchFamily="2" charset="-78"/>
            </a:endParaRPr>
          </a:p>
          <a:p>
            <a:pPr algn="ctr">
              <a:buNone/>
            </a:pPr>
            <a:endParaRPr lang="fr-FR" sz="1600" b="1" i="1" u="sng" dirty="0" smtClean="0">
              <a:latin typeface="Amiri" pitchFamily="2" charset="-78"/>
              <a:cs typeface="Amiri" pitchFamily="2" charset="-78"/>
            </a:endParaRPr>
          </a:p>
          <a:p>
            <a:pPr marL="400050" indent="-400050">
              <a:buNone/>
            </a:pPr>
            <a:r>
              <a:rPr lang="fr-FR" sz="2000" b="1" i="1" u="sng" dirty="0" smtClean="0">
                <a:latin typeface="Amiri" pitchFamily="2" charset="-78"/>
                <a:cs typeface="Amiri" pitchFamily="2" charset="-78"/>
              </a:rPr>
              <a:t> Access conditions:</a:t>
            </a:r>
          </a:p>
          <a:p>
            <a:pPr marL="400050" indent="-400050">
              <a:buNone/>
            </a:pP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  The  </a:t>
            </a:r>
            <a:r>
              <a:rPr lang="en-US" sz="1800" i="1" dirty="0">
                <a:latin typeface="Amiri" pitchFamily="2" charset="-78"/>
                <a:cs typeface="Amiri" pitchFamily="2" charset="-78"/>
              </a:rPr>
              <a:t>online </a:t>
            </a: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registrations</a:t>
            </a:r>
          </a:p>
          <a:p>
            <a:pPr marL="400050" indent="-400050" algn="ctr">
              <a:buNone/>
            </a:pP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allow the  new  bachelors in</a:t>
            </a:r>
          </a:p>
          <a:p>
            <a:pPr marL="400050" indent="-400050" algn="ctr">
              <a:buNone/>
            </a:pP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the following streams</a:t>
            </a:r>
            <a:r>
              <a:rPr lang="en-US" sz="1800" i="1" dirty="0">
                <a:latin typeface="Amiri" pitchFamily="2" charset="-78"/>
                <a:cs typeface="Amiri" pitchFamily="2" charset="-78"/>
              </a:rPr>
              <a:t>: </a:t>
            </a:r>
            <a:endParaRPr lang="en-US" sz="1800" i="1" dirty="0" smtClean="0">
              <a:latin typeface="Amiri" pitchFamily="2" charset="-78"/>
              <a:cs typeface="Amiri" pitchFamily="2" charset="-78"/>
            </a:endParaRPr>
          </a:p>
          <a:p>
            <a:pPr>
              <a:buFont typeface="Wingdings" pitchFamily="2" charset="2"/>
              <a:buChar char="Ø"/>
            </a:pP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 Mathematics    </a:t>
            </a:r>
          </a:p>
          <a:p>
            <a:pPr>
              <a:buFont typeface="Wingdings" pitchFamily="2" charset="2"/>
              <a:buChar char="Ø"/>
            </a:pP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Technical Mathematics </a:t>
            </a:r>
          </a:p>
          <a:p>
            <a:pPr>
              <a:buFont typeface="Wingdings" pitchFamily="2" charset="2"/>
              <a:buChar char="Ø"/>
            </a:pP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Experimental Sciences</a:t>
            </a:r>
            <a:endParaRPr lang="en-US" sz="1800" i="1" dirty="0">
              <a:latin typeface="Amiri" pitchFamily="2" charset="-78"/>
              <a:cs typeface="Amiri" pitchFamily="2" charset="-78"/>
            </a:endParaRPr>
          </a:p>
          <a:p>
            <a:pPr rtl="1">
              <a:buNone/>
            </a:pP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to </a:t>
            </a:r>
            <a:r>
              <a:rPr lang="en-US" sz="1800" i="1" dirty="0">
                <a:latin typeface="Amiri" pitchFamily="2" charset="-78"/>
                <a:cs typeface="Amiri" pitchFamily="2" charset="-78"/>
              </a:rPr>
              <a:t>fill in the wish </a:t>
            </a:r>
            <a:r>
              <a:rPr lang="en-US" sz="1800" i="1" dirty="0" smtClean="0">
                <a:latin typeface="Amiri" pitchFamily="2" charset="-78"/>
                <a:cs typeface="Amiri" pitchFamily="2" charset="-78"/>
              </a:rPr>
              <a:t>card    according  to the ministerial prospectus</a:t>
            </a:r>
            <a:r>
              <a:rPr lang="en-US" sz="1600" i="1" dirty="0" smtClean="0">
                <a:latin typeface="Amiri" pitchFamily="2" charset="-78"/>
                <a:cs typeface="Amiri" pitchFamily="2" charset="-78"/>
              </a:rPr>
              <a:t>.</a:t>
            </a:r>
          </a:p>
          <a:p>
            <a:pPr algn="just">
              <a:buNone/>
            </a:pPr>
            <a:endParaRPr lang="en-US" sz="1600" i="1" dirty="0" smtClean="0">
              <a:latin typeface="Amiri" pitchFamily="2" charset="-78"/>
              <a:cs typeface="Amiri" pitchFamily="2" charset="-78"/>
            </a:endParaRPr>
          </a:p>
          <a:p>
            <a:pPr algn="ctr">
              <a:buNone/>
            </a:pPr>
            <a:endParaRPr lang="fr-FR" sz="1600" b="1" i="1" u="sng" dirty="0">
              <a:latin typeface="Amiri" pitchFamily="2" charset="-78"/>
              <a:cs typeface="Amiri" pitchFamily="2" charset="-78"/>
            </a:endParaRPr>
          </a:p>
        </p:txBody>
      </p:sp>
      <p:graphicFrame>
        <p:nvGraphicFramePr>
          <p:cNvPr id="27" name="Espace réservé du contenu 26"/>
          <p:cNvGraphicFramePr>
            <a:graphicFrameLocks noGrp="1"/>
          </p:cNvGraphicFramePr>
          <p:nvPr>
            <p:ph sz="half" idx="2"/>
          </p:nvPr>
        </p:nvGraphicFramePr>
        <p:xfrm>
          <a:off x="6500813" y="357167"/>
          <a:ext cx="3250406" cy="6072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pic>
        <p:nvPicPr>
          <p:cNvPr id="13320" name="Picture 8" descr="C:\Users\acer\Desktop\téléchargement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86921" y="5038726"/>
            <a:ext cx="2724150" cy="1462109"/>
          </a:xfrm>
          <a:prstGeom prst="diamond">
            <a:avLst/>
          </a:prstGeom>
          <a:noFill/>
        </p:spPr>
      </p:pic>
      <p:pic>
        <p:nvPicPr>
          <p:cNvPr id="34" name="Image 33" descr="4417030_1594110697_probability.jp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95678" y="3929066"/>
            <a:ext cx="1238259" cy="1565921"/>
          </a:xfrm>
          <a:prstGeom prst="roundRect">
            <a:avLst/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6" name="Image 35" descr="hundred-digits-of-number-pi-forming-a-rainbow-colored-circle-value-HTA2H1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5024438" y="4572008"/>
            <a:ext cx="1238259" cy="1571636"/>
          </a:xfrm>
          <a:prstGeom prst="round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48" y="0"/>
            <a:ext cx="3173038" cy="84946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sz="1400" b="1" i="1" u="sng" dirty="0" smtClean="0"/>
              <a:t>Goals:</a:t>
            </a:r>
          </a:p>
          <a:p>
            <a:pPr marL="342900" indent="-342900"/>
            <a:endParaRPr lang="en-US" sz="1400" b="1" i="1" u="sng" dirty="0" smtClean="0"/>
          </a:p>
          <a:p>
            <a:pPr algn="just"/>
            <a:r>
              <a:rPr lang="en-US" sz="1400" dirty="0" smtClean="0"/>
              <a:t>     The student will have to possess and acquire the basic notions in Mathematics, Applied Mathematics that are necessary to prepare a Master's degree, eventually a Doctorate degree, to teach and do research at the university in </a:t>
            </a:r>
            <a:r>
              <a:rPr lang="en-US" sz="1400" b="1" i="1" dirty="0"/>
              <a:t>M</a:t>
            </a:r>
            <a:r>
              <a:rPr lang="en-US" sz="1400" b="1" i="1" dirty="0" smtClean="0"/>
              <a:t>athematics</a:t>
            </a:r>
            <a:r>
              <a:rPr lang="en-US" sz="1400" dirty="0" smtClean="0"/>
              <a:t>, </a:t>
            </a:r>
            <a:r>
              <a:rPr lang="en-US" sz="1400" b="1" i="1" dirty="0" smtClean="0"/>
              <a:t>Computer </a:t>
            </a:r>
            <a:r>
              <a:rPr lang="en-US" sz="1400" b="1" i="1" dirty="0"/>
              <a:t>S</a:t>
            </a:r>
            <a:r>
              <a:rPr lang="en-US" sz="1400" b="1" i="1" dirty="0" smtClean="0"/>
              <a:t>ciences</a:t>
            </a:r>
            <a:r>
              <a:rPr lang="en-US" sz="1400" dirty="0" smtClean="0"/>
              <a:t>, </a:t>
            </a:r>
            <a:r>
              <a:rPr lang="en-US" sz="1400" b="1" i="1" dirty="0" smtClean="0"/>
              <a:t>Physics</a:t>
            </a:r>
            <a:r>
              <a:rPr lang="en-US" sz="1400" b="1" dirty="0" smtClean="0"/>
              <a:t>,</a:t>
            </a:r>
            <a:r>
              <a:rPr lang="en-US" sz="1400" dirty="0" smtClean="0"/>
              <a:t> </a:t>
            </a:r>
            <a:r>
              <a:rPr lang="en-US" sz="1400" b="1" i="1" dirty="0" smtClean="0"/>
              <a:t>Chemistry</a:t>
            </a:r>
            <a:r>
              <a:rPr lang="en-US" sz="1400" dirty="0" smtClean="0"/>
              <a:t> or </a:t>
            </a:r>
            <a:r>
              <a:rPr lang="en-US" sz="1400" b="1" i="1" dirty="0" smtClean="0"/>
              <a:t>Economics</a:t>
            </a:r>
            <a:r>
              <a:rPr lang="en-US" sz="1400" dirty="0" smtClean="0"/>
              <a:t>). </a:t>
            </a:r>
          </a:p>
          <a:p>
            <a:pPr algn="just">
              <a:lnSpc>
                <a:spcPct val="150000"/>
              </a:lnSpc>
            </a:pPr>
            <a:r>
              <a:rPr lang="en-US" sz="1400" dirty="0" smtClean="0"/>
              <a:t>     On the other hand, the student must master the useful tools to exercise a profession in management services, statistical studies and others.</a:t>
            </a:r>
          </a:p>
          <a:p>
            <a:pPr algn="just"/>
            <a:endParaRPr lang="en-US" sz="1400" b="1" i="1" u="sng" dirty="0" smtClean="0"/>
          </a:p>
          <a:p>
            <a:pPr algn="just"/>
            <a:endParaRPr lang="en-US" sz="1400" b="1" i="1" u="sng" dirty="0" smtClean="0"/>
          </a:p>
          <a:p>
            <a:pPr algn="just"/>
            <a:r>
              <a:rPr lang="en-US" sz="1400" b="1" i="1" u="sng" dirty="0" smtClean="0"/>
              <a:t>2- </a:t>
            </a:r>
            <a:r>
              <a:rPr lang="fr-FR" sz="1400" b="1" i="1" u="sng" dirty="0" smtClean="0"/>
              <a:t>Profiles  and </a:t>
            </a:r>
            <a:r>
              <a:rPr lang="en-US" sz="1400" b="1" i="1" u="sng" dirty="0" smtClean="0"/>
              <a:t>Targeted </a:t>
            </a:r>
            <a:r>
              <a:rPr lang="fr-FR" sz="1400" b="1" i="1" u="sng" dirty="0" err="1" smtClean="0"/>
              <a:t>skills</a:t>
            </a:r>
            <a:r>
              <a:rPr lang="fr-FR" sz="1400" b="1" i="1" u="sng" dirty="0" smtClean="0"/>
              <a:t> :</a:t>
            </a:r>
          </a:p>
          <a:p>
            <a:pPr algn="just"/>
            <a:endParaRPr lang="fr-FR" sz="1400" b="1" i="1" u="sng" dirty="0" smtClean="0"/>
          </a:p>
          <a:p>
            <a:pPr algn="just"/>
            <a:endParaRPr lang="en-US" sz="1400" b="1" i="1" u="sng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endParaRPr lang="en-US" sz="1400" dirty="0" smtClean="0"/>
          </a:p>
          <a:p>
            <a:endParaRPr lang="fr-FR" sz="1400" dirty="0"/>
          </a:p>
        </p:txBody>
      </p:sp>
      <p:sp>
        <p:nvSpPr>
          <p:cNvPr id="3" name="Rectangle 2"/>
          <p:cNvSpPr/>
          <p:nvPr/>
        </p:nvSpPr>
        <p:spPr>
          <a:xfrm>
            <a:off x="309530" y="4643446"/>
            <a:ext cx="3000396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400" dirty="0" smtClean="0"/>
              <a:t>  The level of skills acquired in the under-graduation studies allows  the integration to an academic or professional Master's degree in  Mathematics.</a:t>
            </a:r>
          </a:p>
          <a:p>
            <a:pPr algn="just"/>
            <a:endParaRPr lang="en-US" sz="1400" dirty="0" smtClean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655605" y="0"/>
            <a:ext cx="3018256" cy="571480"/>
          </a:xfrm>
        </p:spPr>
        <p:txBody>
          <a:bodyPr>
            <a:normAutofit/>
          </a:bodyPr>
          <a:lstStyle/>
          <a:p>
            <a:r>
              <a:rPr lang="fr-FR" sz="1400" b="1" i="1" u="sng" dirty="0" smtClean="0">
                <a:latin typeface="+mn-lt"/>
              </a:rPr>
              <a:t>5.First </a:t>
            </a:r>
            <a:r>
              <a:rPr lang="fr-FR" sz="1400" b="1" i="1" u="sng" dirty="0" err="1" smtClean="0">
                <a:latin typeface="+mn-lt"/>
              </a:rPr>
              <a:t>year</a:t>
            </a:r>
            <a:r>
              <a:rPr lang="fr-FR" sz="1400" b="1" i="1" u="sng" dirty="0" smtClean="0">
                <a:latin typeface="+mn-lt"/>
              </a:rPr>
              <a:t>   MCS Courses</a:t>
            </a:r>
            <a:endParaRPr lang="fr-FR" sz="1400" b="1" i="1" u="sng" dirty="0">
              <a:latin typeface="+mn-lt"/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>
          <a:xfrm>
            <a:off x="3405177" y="0"/>
            <a:ext cx="3095647" cy="67151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b="1" i="1" u="sng" dirty="0" smtClean="0"/>
              <a:t>3-Gateways to other specialties</a:t>
            </a:r>
            <a:endParaRPr lang="en-US" sz="1500" dirty="0" smtClean="0"/>
          </a:p>
          <a:p>
            <a:pPr>
              <a:buFont typeface="Wingdings" pitchFamily="2" charset="2"/>
              <a:buChar char="Ø"/>
            </a:pPr>
            <a:r>
              <a:rPr lang="en-US" sz="1500" dirty="0" smtClean="0"/>
              <a:t>Academic </a:t>
            </a:r>
            <a:r>
              <a:rPr lang="en-US" sz="1500" dirty="0" err="1" smtClean="0"/>
              <a:t>Licence</a:t>
            </a:r>
            <a:r>
              <a:rPr lang="en-US" sz="1500" dirty="0" smtClean="0"/>
              <a:t> in Computer Science</a:t>
            </a:r>
          </a:p>
          <a:p>
            <a:pPr>
              <a:buFont typeface="Wingdings" pitchFamily="2" charset="2"/>
              <a:buChar char="Ø"/>
            </a:pPr>
            <a:r>
              <a:rPr lang="en-US" sz="1500" dirty="0" smtClean="0"/>
              <a:t> Academic </a:t>
            </a:r>
            <a:r>
              <a:rPr lang="en-US" sz="1500" dirty="0" err="1" smtClean="0"/>
              <a:t>Licence</a:t>
            </a:r>
            <a:r>
              <a:rPr lang="en-US" sz="1500" dirty="0" smtClean="0"/>
              <a:t> in  Science and Technology</a:t>
            </a:r>
          </a:p>
          <a:p>
            <a:pPr>
              <a:buFont typeface="Wingdings" pitchFamily="2" charset="2"/>
              <a:buChar char="Ø"/>
            </a:pPr>
            <a:r>
              <a:rPr lang="en-US" sz="1500" dirty="0" smtClean="0"/>
              <a:t> Academic </a:t>
            </a:r>
            <a:r>
              <a:rPr lang="en-US" sz="1500" dirty="0" err="1" smtClean="0"/>
              <a:t>Licence</a:t>
            </a:r>
            <a:r>
              <a:rPr lang="en-US" sz="1500" dirty="0" smtClean="0"/>
              <a:t> in Material Sciences</a:t>
            </a:r>
          </a:p>
          <a:p>
            <a:pPr>
              <a:buFont typeface="Wingdings" pitchFamily="2" charset="2"/>
              <a:buChar char="Ø"/>
            </a:pPr>
            <a:r>
              <a:rPr lang="en-US" sz="1500" dirty="0" smtClean="0"/>
              <a:t> Academic </a:t>
            </a:r>
            <a:r>
              <a:rPr lang="en-US" sz="1400" dirty="0" smtClean="0"/>
              <a:t>Degree in Economics</a:t>
            </a:r>
            <a:r>
              <a:rPr lang="en-US" sz="1200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en-US" sz="1200" dirty="0"/>
          </a:p>
          <a:p>
            <a:pPr>
              <a:buFont typeface="Wingdings" pitchFamily="2" charset="2"/>
              <a:buChar char="Ø"/>
            </a:pPr>
            <a:endParaRPr lang="en-US" sz="1200" dirty="0" smtClean="0"/>
          </a:p>
          <a:p>
            <a:pPr>
              <a:buFont typeface="Wingdings" pitchFamily="2" charset="2"/>
              <a:buChar char="Ø"/>
            </a:pPr>
            <a:endParaRPr lang="en-US" sz="1200" dirty="0"/>
          </a:p>
          <a:p>
            <a:pPr>
              <a:buNone/>
            </a:pPr>
            <a:endParaRPr lang="en-US" sz="1400" b="1" i="1" u="sng" dirty="0" smtClean="0"/>
          </a:p>
          <a:p>
            <a:pPr>
              <a:buNone/>
            </a:pPr>
            <a:r>
              <a:rPr lang="en-US" sz="1400" b="1" i="1" u="sng" dirty="0" smtClean="0"/>
              <a:t>4- Potential </a:t>
            </a:r>
            <a:r>
              <a:rPr lang="en-US" sz="1400" b="1" i="1" u="sng" dirty="0"/>
              <a:t> </a:t>
            </a:r>
            <a:r>
              <a:rPr lang="en-US" sz="1400" b="1" i="1" u="sng" dirty="0" smtClean="0"/>
              <a:t>employability: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sz="1400" dirty="0" smtClean="0"/>
              <a:t>  In addition to the traditional profession (Primary, middle and secondary education)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sz="1400" dirty="0" smtClean="0"/>
              <a:t>This </a:t>
            </a:r>
            <a:r>
              <a:rPr lang="en-US" sz="1400" dirty="0" err="1" smtClean="0"/>
              <a:t>licence</a:t>
            </a:r>
            <a:r>
              <a:rPr lang="en-US" sz="1400" dirty="0" smtClean="0"/>
              <a:t> opens the doors to  any Master in  the area  studies of Mathematics and Computer Science.</a:t>
            </a:r>
          </a:p>
          <a:p>
            <a:pPr>
              <a:lnSpc>
                <a:spcPct val="110000"/>
              </a:lnSpc>
              <a:buFont typeface="Wingdings" pitchFamily="2" charset="2"/>
              <a:buChar char="Ø"/>
            </a:pPr>
            <a:r>
              <a:rPr lang="en-US" sz="1400" dirty="0" smtClean="0"/>
              <a:t> This </a:t>
            </a:r>
            <a:r>
              <a:rPr lang="en-US" sz="1400" dirty="0" err="1" smtClean="0"/>
              <a:t>licence</a:t>
            </a:r>
            <a:r>
              <a:rPr lang="en-US" sz="1400" dirty="0" smtClean="0"/>
              <a:t> gives the possibility to access management professions  after an accelerated training,</a:t>
            </a:r>
          </a:p>
          <a:p>
            <a:pPr>
              <a:buFont typeface="Wingdings" pitchFamily="2" charset="2"/>
              <a:buChar char="Ø"/>
            </a:pPr>
            <a:endParaRPr lang="en-US" sz="1200" dirty="0"/>
          </a:p>
          <a:p>
            <a:pPr>
              <a:buFont typeface="Wingdings" pitchFamily="2" charset="2"/>
              <a:buChar char="Ø"/>
            </a:pPr>
            <a:endParaRPr lang="en-US" sz="1200" dirty="0" smtClean="0"/>
          </a:p>
          <a:p>
            <a:pPr>
              <a:buFont typeface="Wingdings" pitchFamily="2" charset="2"/>
              <a:buChar char="Ø"/>
            </a:pPr>
            <a:endParaRPr lang="en-US" sz="1200" dirty="0"/>
          </a:p>
          <a:p>
            <a:pPr>
              <a:buFont typeface="Wingdings" pitchFamily="2" charset="2"/>
              <a:buChar char="Ø"/>
            </a:pPr>
            <a:endParaRPr lang="en-US" sz="1200" dirty="0" smtClean="0"/>
          </a:p>
          <a:p>
            <a:pPr>
              <a:buFont typeface="Wingdings" pitchFamily="2" charset="2"/>
              <a:buChar char="Ø"/>
            </a:pPr>
            <a:endParaRPr lang="en-US" sz="1200" dirty="0"/>
          </a:p>
          <a:p>
            <a:pPr>
              <a:buNone/>
            </a:pPr>
            <a:endParaRPr lang="fr-FR" sz="1200" dirty="0"/>
          </a:p>
        </p:txBody>
      </p:sp>
      <p:pic>
        <p:nvPicPr>
          <p:cNvPr id="7" name="Espace réservé du contenu 6" descr="what-are-statistics-and-probability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3738554" y="2214554"/>
            <a:ext cx="2428892" cy="734164"/>
          </a:xfrm>
          <a:prstGeom prst="roundRect">
            <a:avLst/>
          </a:prstGeom>
        </p:spPr>
      </p:pic>
      <p:pic>
        <p:nvPicPr>
          <p:cNvPr id="8" name="Image 7" descr="BT4GR5JKJJTudF6kUGEqg7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1430" y="5857892"/>
            <a:ext cx="2357454" cy="659270"/>
          </a:xfrm>
          <a:prstGeom prst="roundRect">
            <a:avLst/>
          </a:prstGeom>
        </p:spPr>
      </p:pic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651000" y="3183636"/>
          <a:ext cx="1212439" cy="245364"/>
        </p:xfrm>
        <a:graphic>
          <a:graphicData uri="http://schemas.openxmlformats.org/drawingml/2006/table">
            <a:tbl>
              <a:tblPr/>
              <a:tblGrid>
                <a:gridCol w="1212439"/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DZ" sz="1400" dirty="0">
                        <a:solidFill>
                          <a:srgbClr val="C00000"/>
                        </a:solidFill>
                        <a:latin typeface="Times New Roman"/>
                        <a:ea typeface="Calibri"/>
                        <a:cs typeface="Sultan normal"/>
                      </a:endParaRPr>
                    </a:p>
                  </a:txBody>
                  <a:tcPr marL="96996" marR="9699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6596074" y="785794"/>
          <a:ext cx="3214710" cy="5857915"/>
        </p:xfrm>
        <a:graphic>
          <a:graphicData uri="http://schemas.openxmlformats.org/drawingml/2006/table">
            <a:tbl>
              <a:tblPr/>
              <a:tblGrid>
                <a:gridCol w="1071570"/>
                <a:gridCol w="1071570"/>
                <a:gridCol w="1071570"/>
              </a:tblGrid>
              <a:tr h="727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Teaching</a:t>
                      </a:r>
                      <a:r>
                        <a:rPr lang="fr-FR" sz="1100" b="1" i="1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fr-FR" sz="1100" b="1" i="1" kern="1200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units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First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Semester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Second Semester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773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Fondamental </a:t>
                      </a:r>
                      <a:r>
                        <a:rPr lang="fr-FR" sz="1100" b="1" i="1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unit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Mathematics Analysis 1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Mathematics Analysis 2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01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Algebra1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Algebra 2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5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Algorithmic and Data Base Structure 1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Algorithmic and Data Base Structure  2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759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Machinal structure1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Machinal structre 2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038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Methodology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unit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Scientific </a:t>
                      </a:r>
                      <a:r>
                        <a:rPr lang="en-US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Termenology</a:t>
                      </a: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and Written Expression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Introduction to probability and descriptive statistics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602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Foreing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language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Data and communication </a:t>
                      </a: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Technology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595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::::::::::::::::::::::::::</a:t>
                      </a:r>
                      <a:endParaRPr lang="fr-FR" sz="11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Programming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tools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for </a:t>
                      </a: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Mathematics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8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i="1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Discovery</a:t>
                      </a:r>
                      <a:r>
                        <a:rPr lang="fr-FR" sz="1100" b="1" i="1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fr-FR" sz="1100" b="1" i="1" kern="12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unit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Physics1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kern="12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Physics</a:t>
                      </a:r>
                      <a:r>
                        <a:rPr lang="fr-FR" sz="1100" kern="12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</a:t>
                      </a:r>
                      <a:endParaRPr lang="fr-FR" sz="11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</TotalTime>
  <Words>344</Words>
  <Application>Microsoft Office PowerPoint</Application>
  <PresentationFormat>Format A4 (210 x 297 mm)</PresentationFormat>
  <Paragraphs>110</Paragraphs>
  <Slides>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5.First year   MCS Courses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acer</dc:creator>
  <cp:lastModifiedBy>user</cp:lastModifiedBy>
  <cp:revision>29</cp:revision>
  <dcterms:created xsi:type="dcterms:W3CDTF">2023-07-12T16:50:54Z</dcterms:created>
  <dcterms:modified xsi:type="dcterms:W3CDTF">2023-07-17T11:08:07Z</dcterms:modified>
</cp:coreProperties>
</file>