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  <p:sldMasterId id="2147483708" r:id="rId2"/>
  </p:sldMasterIdLst>
  <p:notesMasterIdLst>
    <p:notesMasterId r:id="rId23"/>
  </p:notesMasterIdLst>
  <p:sldIdLst>
    <p:sldId id="294" r:id="rId3"/>
    <p:sldId id="302" r:id="rId4"/>
    <p:sldId id="315" r:id="rId5"/>
    <p:sldId id="303" r:id="rId6"/>
    <p:sldId id="308" r:id="rId7"/>
    <p:sldId id="309" r:id="rId8"/>
    <p:sldId id="316" r:id="rId9"/>
    <p:sldId id="310" r:id="rId10"/>
    <p:sldId id="311" r:id="rId11"/>
    <p:sldId id="312" r:id="rId12"/>
    <p:sldId id="313" r:id="rId13"/>
    <p:sldId id="314" r:id="rId14"/>
    <p:sldId id="321" r:id="rId15"/>
    <p:sldId id="322" r:id="rId16"/>
    <p:sldId id="317" r:id="rId17"/>
    <p:sldId id="318" r:id="rId18"/>
    <p:sldId id="319" r:id="rId19"/>
    <p:sldId id="307" r:id="rId20"/>
    <p:sldId id="320" r:id="rId21"/>
    <p:sldId id="324" r:id="rId22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20000"/>
      </a:spcBef>
      <a:spcAft>
        <a:spcPct val="0"/>
      </a:spcAft>
      <a:buClr>
        <a:srgbClr val="F9F9F9"/>
      </a:buClr>
      <a:buSzPct val="65000"/>
      <a:buFont typeface="Wingdings 2" pitchFamily="18" charset="2"/>
      <a:buChar char=""/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F9F9F9"/>
      </a:buClr>
      <a:buSzPct val="65000"/>
      <a:buFont typeface="Wingdings 2" pitchFamily="18" charset="2"/>
      <a:buChar char=""/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F9F9F9"/>
      </a:buClr>
      <a:buSzPct val="65000"/>
      <a:buFont typeface="Wingdings 2" pitchFamily="18" charset="2"/>
      <a:buChar char=""/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F9F9F9"/>
      </a:buClr>
      <a:buSzPct val="65000"/>
      <a:buFont typeface="Wingdings 2" pitchFamily="18" charset="2"/>
      <a:buChar char=""/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F9F9F9"/>
      </a:buClr>
      <a:buSzPct val="65000"/>
      <a:buFont typeface="Wingdings 2" pitchFamily="18" charset="2"/>
      <a:buChar char=""/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6000" b="1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6"/>
    <a:srgbClr val="0000CC"/>
    <a:srgbClr val="3333FF"/>
    <a:srgbClr val="DD8047"/>
    <a:srgbClr val="99CCFF"/>
    <a:srgbClr val="9999FF"/>
    <a:srgbClr val="FF0000"/>
    <a:srgbClr val="CC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A35A01-4645-49B2-846E-B212A4A45F4B}" type="doc">
      <dgm:prSet loTypeId="urn:microsoft.com/office/officeart/2005/8/layout/pyramid1" loCatId="pyramid" qsTypeId="urn:microsoft.com/office/officeart/2005/8/quickstyle/3d3" qsCatId="3D" csTypeId="urn:microsoft.com/office/officeart/2005/8/colors/colorful1#11" csCatId="colorful" phldr="1"/>
      <dgm:spPr/>
    </dgm:pt>
    <dgm:pt modelId="{EAC93E76-5471-42B3-BDE3-75AA192DBB90}">
      <dgm:prSet phldrT="[Texte]"/>
      <dgm:spPr>
        <a:solidFill>
          <a:srgbClr val="DD8047"/>
        </a:solidFill>
      </dgm:spPr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>
            <a:spcBef>
              <a:spcPts val="2400"/>
            </a:spcBef>
            <a:spcAft>
              <a:spcPct val="35000"/>
            </a:spcAft>
          </a:pPr>
          <a:endParaRPr lang="fr-FR" dirty="0" smtClean="0"/>
        </a:p>
        <a:p>
          <a:pPr>
            <a:spcBef>
              <a:spcPts val="600"/>
            </a:spcBef>
            <a:spcAft>
              <a:spcPts val="0"/>
            </a:spcAft>
          </a:pPr>
          <a:r>
            <a:rPr lang="fr-FR" b="1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MANUEL </a:t>
          </a:r>
        </a:p>
        <a:p>
          <a:pPr>
            <a:spcBef>
              <a:spcPts val="600"/>
            </a:spcBef>
            <a:spcAft>
              <a:spcPts val="0"/>
            </a:spcAft>
          </a:pPr>
          <a:r>
            <a:rPr lang="fr-FR" b="1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QUALITE</a:t>
          </a:r>
          <a:endParaRPr lang="fr-FR" b="1" dirty="0">
            <a:solidFill>
              <a:schemeClr val="accent1">
                <a:lumMod val="60000"/>
                <a:lumOff val="40000"/>
              </a:schemeClr>
            </a:solidFill>
          </a:endParaRPr>
        </a:p>
      </dgm:t>
    </dgm:pt>
    <dgm:pt modelId="{0D7B92CB-EF39-4084-BAC0-9115480B3766}" type="parTrans" cxnId="{05F0030C-F5B9-4640-BF6E-3A0419C3609C}">
      <dgm:prSet/>
      <dgm:spPr/>
      <dgm:t>
        <a:bodyPr/>
        <a:lstStyle/>
        <a:p>
          <a:endParaRPr lang="fr-FR"/>
        </a:p>
      </dgm:t>
    </dgm:pt>
    <dgm:pt modelId="{B9B5D8C0-87BA-4486-98BE-B8876DF91A0E}" type="sibTrans" cxnId="{05F0030C-F5B9-4640-BF6E-3A0419C3609C}">
      <dgm:prSet/>
      <dgm:spPr/>
      <dgm:t>
        <a:bodyPr/>
        <a:lstStyle/>
        <a:p>
          <a:endParaRPr lang="fr-FR"/>
        </a:p>
      </dgm:t>
    </dgm:pt>
    <dgm:pt modelId="{3F38C7B5-CDAE-4D36-A146-F03C6570449C}">
      <dgm:prSet phldrT="[Texte]"/>
      <dgm:spPr/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fr-FR" b="1" dirty="0" smtClean="0">
              <a:solidFill>
                <a:srgbClr val="002060"/>
              </a:solidFill>
            </a:rPr>
            <a:t>PROCEDURES ECRITES</a:t>
          </a:r>
          <a:endParaRPr lang="fr-FR" b="1" dirty="0">
            <a:solidFill>
              <a:srgbClr val="002060"/>
            </a:solidFill>
          </a:endParaRPr>
        </a:p>
      </dgm:t>
    </dgm:pt>
    <dgm:pt modelId="{49009DFC-AAC3-4F96-BA36-6080E54A3ED1}" type="parTrans" cxnId="{700F775D-53CD-49A2-81E8-63274A683818}">
      <dgm:prSet/>
      <dgm:spPr/>
      <dgm:t>
        <a:bodyPr/>
        <a:lstStyle/>
        <a:p>
          <a:endParaRPr lang="fr-FR"/>
        </a:p>
      </dgm:t>
    </dgm:pt>
    <dgm:pt modelId="{804EBEA6-134A-475F-B979-99224EEB7892}" type="sibTrans" cxnId="{700F775D-53CD-49A2-81E8-63274A683818}">
      <dgm:prSet/>
      <dgm:spPr/>
      <dgm:t>
        <a:bodyPr/>
        <a:lstStyle/>
        <a:p>
          <a:endParaRPr lang="fr-FR"/>
        </a:p>
      </dgm:t>
    </dgm:pt>
    <dgm:pt modelId="{179CBCFA-A338-4668-B4B6-58D0CFD0C185}">
      <dgm:prSet phldrT="[Texte]"/>
      <dgm:spPr/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fr-FR" b="1" dirty="0" smtClean="0">
              <a:solidFill>
                <a:srgbClr val="000099"/>
              </a:solidFill>
            </a:rPr>
            <a:t>DOCUMENTATION OPERATIONNELLE (définitions de fonctions, spécifications, plans qualité, instructions, formulaires, imprimés, fiches, etc.)</a:t>
          </a:r>
          <a:endParaRPr lang="fr-FR" b="1" dirty="0">
            <a:solidFill>
              <a:srgbClr val="000099"/>
            </a:solidFill>
          </a:endParaRPr>
        </a:p>
      </dgm:t>
    </dgm:pt>
    <dgm:pt modelId="{2FC2188D-5A61-4629-ACA9-232557B69653}" type="parTrans" cxnId="{2D5FDCB2-20D2-42DF-B8EE-7622A4B07E7D}">
      <dgm:prSet/>
      <dgm:spPr/>
      <dgm:t>
        <a:bodyPr/>
        <a:lstStyle/>
        <a:p>
          <a:endParaRPr lang="fr-FR"/>
        </a:p>
      </dgm:t>
    </dgm:pt>
    <dgm:pt modelId="{69717994-4707-4D06-9AB1-E8FCFD27A2F7}" type="sibTrans" cxnId="{2D5FDCB2-20D2-42DF-B8EE-7622A4B07E7D}">
      <dgm:prSet/>
      <dgm:spPr/>
      <dgm:t>
        <a:bodyPr/>
        <a:lstStyle/>
        <a:p>
          <a:endParaRPr lang="fr-FR"/>
        </a:p>
      </dgm:t>
    </dgm:pt>
    <dgm:pt modelId="{6F8CA04C-92DF-4118-A204-E01409A2FCF2}">
      <dgm:prSet phldrT="[Texte]"/>
      <dgm:spPr/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fr-FR" b="1" dirty="0" smtClean="0">
              <a:solidFill>
                <a:schemeClr val="bg2">
                  <a:lumMod val="25000"/>
                </a:schemeClr>
              </a:solidFill>
            </a:rPr>
            <a:t>ENREGISTREMENTS</a:t>
          </a:r>
          <a:endParaRPr lang="fr-FR" b="1" dirty="0">
            <a:solidFill>
              <a:schemeClr val="bg2">
                <a:lumMod val="25000"/>
              </a:schemeClr>
            </a:solidFill>
          </a:endParaRPr>
        </a:p>
      </dgm:t>
    </dgm:pt>
    <dgm:pt modelId="{B08B2EFF-0231-4FAC-9437-0BA3B2EC0E0C}" type="parTrans" cxnId="{73DB0A69-5914-47F7-BA88-C05DD5BE1793}">
      <dgm:prSet/>
      <dgm:spPr/>
      <dgm:t>
        <a:bodyPr/>
        <a:lstStyle/>
        <a:p>
          <a:endParaRPr lang="fr-FR"/>
        </a:p>
      </dgm:t>
    </dgm:pt>
    <dgm:pt modelId="{2110F71C-C4F1-45B2-BED0-2E8B45A27752}" type="sibTrans" cxnId="{73DB0A69-5914-47F7-BA88-C05DD5BE1793}">
      <dgm:prSet/>
      <dgm:spPr/>
      <dgm:t>
        <a:bodyPr/>
        <a:lstStyle/>
        <a:p>
          <a:endParaRPr lang="fr-FR"/>
        </a:p>
      </dgm:t>
    </dgm:pt>
    <dgm:pt modelId="{94BC4CDF-3653-4ADD-85E6-3CB660957839}" type="pres">
      <dgm:prSet presAssocID="{F9A35A01-4645-49B2-846E-B212A4A45F4B}" presName="Name0" presStyleCnt="0">
        <dgm:presLayoutVars>
          <dgm:dir/>
          <dgm:animLvl val="lvl"/>
          <dgm:resizeHandles val="exact"/>
        </dgm:presLayoutVars>
      </dgm:prSet>
      <dgm:spPr/>
    </dgm:pt>
    <dgm:pt modelId="{311CC51D-6D11-4B4E-946C-6B2BBDA23343}" type="pres">
      <dgm:prSet presAssocID="{EAC93E76-5471-42B3-BDE3-75AA192DBB90}" presName="Name8" presStyleCnt="0"/>
      <dgm:spPr/>
    </dgm:pt>
    <dgm:pt modelId="{7C4BFA56-6201-4CE0-8E6C-07F26070512C}" type="pres">
      <dgm:prSet presAssocID="{EAC93E76-5471-42B3-BDE3-75AA192DBB90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C66C49-F372-42C3-9658-42A2F568904C}" type="pres">
      <dgm:prSet presAssocID="{EAC93E76-5471-42B3-BDE3-75AA192DBB9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2A7B49-2798-48C5-BC2A-6C20D5E84BC3}" type="pres">
      <dgm:prSet presAssocID="{3F38C7B5-CDAE-4D36-A146-F03C6570449C}" presName="Name8" presStyleCnt="0"/>
      <dgm:spPr/>
    </dgm:pt>
    <dgm:pt modelId="{0C06CDB5-840B-4469-A8FF-13556286FEB8}" type="pres">
      <dgm:prSet presAssocID="{3F38C7B5-CDAE-4D36-A146-F03C6570449C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C0E5701-9514-44A4-8C62-ACF9E77B9C51}" type="pres">
      <dgm:prSet presAssocID="{3F38C7B5-CDAE-4D36-A146-F03C657044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D45E57-02E7-4313-B2C3-4A77C76C1047}" type="pres">
      <dgm:prSet presAssocID="{179CBCFA-A338-4668-B4B6-58D0CFD0C185}" presName="Name8" presStyleCnt="0"/>
      <dgm:spPr/>
    </dgm:pt>
    <dgm:pt modelId="{6346E492-FA53-4B99-90E7-5B90D497E2AA}" type="pres">
      <dgm:prSet presAssocID="{179CBCFA-A338-4668-B4B6-58D0CFD0C185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4FFE58-0BAD-4BFE-9F38-7608B14D336F}" type="pres">
      <dgm:prSet presAssocID="{179CBCFA-A338-4668-B4B6-58D0CFD0C18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9A90F0-601C-45DA-A0FA-B65D6F4296CE}" type="pres">
      <dgm:prSet presAssocID="{6F8CA04C-92DF-4118-A204-E01409A2FCF2}" presName="Name8" presStyleCnt="0"/>
      <dgm:spPr/>
    </dgm:pt>
    <dgm:pt modelId="{5F242B53-B050-47F9-A64A-B3F0F513291E}" type="pres">
      <dgm:prSet presAssocID="{6F8CA04C-92DF-4118-A204-E01409A2FCF2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3D8D70-C340-42C2-A4BD-78C246A0AA2E}" type="pres">
      <dgm:prSet presAssocID="{6F8CA04C-92DF-4118-A204-E01409A2FC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00F775D-53CD-49A2-81E8-63274A683818}" srcId="{F9A35A01-4645-49B2-846E-B212A4A45F4B}" destId="{3F38C7B5-CDAE-4D36-A146-F03C6570449C}" srcOrd="1" destOrd="0" parTransId="{49009DFC-AAC3-4F96-BA36-6080E54A3ED1}" sibTransId="{804EBEA6-134A-475F-B979-99224EEB7892}"/>
    <dgm:cxn modelId="{C2C06A10-BD3C-45A8-A338-86A110ED4B04}" type="presOf" srcId="{EAC93E76-5471-42B3-BDE3-75AA192DBB90}" destId="{CAC66C49-F372-42C3-9658-42A2F568904C}" srcOrd="1" destOrd="0" presId="urn:microsoft.com/office/officeart/2005/8/layout/pyramid1"/>
    <dgm:cxn modelId="{2121EE65-A99D-4DDD-9FA5-EADAC79604D4}" type="presOf" srcId="{6F8CA04C-92DF-4118-A204-E01409A2FCF2}" destId="{343D8D70-C340-42C2-A4BD-78C246A0AA2E}" srcOrd="1" destOrd="0" presId="urn:microsoft.com/office/officeart/2005/8/layout/pyramid1"/>
    <dgm:cxn modelId="{2DC12364-2A10-435A-9066-58F85AA8FE4D}" type="presOf" srcId="{3F38C7B5-CDAE-4D36-A146-F03C6570449C}" destId="{0C06CDB5-840B-4469-A8FF-13556286FEB8}" srcOrd="0" destOrd="0" presId="urn:microsoft.com/office/officeart/2005/8/layout/pyramid1"/>
    <dgm:cxn modelId="{004FCC6A-F1E9-4194-A7EB-D5D5AF360D0B}" type="presOf" srcId="{F9A35A01-4645-49B2-846E-B212A4A45F4B}" destId="{94BC4CDF-3653-4ADD-85E6-3CB660957839}" srcOrd="0" destOrd="0" presId="urn:microsoft.com/office/officeart/2005/8/layout/pyramid1"/>
    <dgm:cxn modelId="{2D5FDCB2-20D2-42DF-B8EE-7622A4B07E7D}" srcId="{F9A35A01-4645-49B2-846E-B212A4A45F4B}" destId="{179CBCFA-A338-4668-B4B6-58D0CFD0C185}" srcOrd="2" destOrd="0" parTransId="{2FC2188D-5A61-4629-ACA9-232557B69653}" sibTransId="{69717994-4707-4D06-9AB1-E8FCFD27A2F7}"/>
    <dgm:cxn modelId="{E8CF7E5E-E743-4BF1-9DB5-9575CD1A8DD0}" type="presOf" srcId="{179CBCFA-A338-4668-B4B6-58D0CFD0C185}" destId="{6346E492-FA53-4B99-90E7-5B90D497E2AA}" srcOrd="0" destOrd="0" presId="urn:microsoft.com/office/officeart/2005/8/layout/pyramid1"/>
    <dgm:cxn modelId="{05F0030C-F5B9-4640-BF6E-3A0419C3609C}" srcId="{F9A35A01-4645-49B2-846E-B212A4A45F4B}" destId="{EAC93E76-5471-42B3-BDE3-75AA192DBB90}" srcOrd="0" destOrd="0" parTransId="{0D7B92CB-EF39-4084-BAC0-9115480B3766}" sibTransId="{B9B5D8C0-87BA-4486-98BE-B8876DF91A0E}"/>
    <dgm:cxn modelId="{9C33CA0A-5CD4-49CC-9297-51A5148F7076}" type="presOf" srcId="{EAC93E76-5471-42B3-BDE3-75AA192DBB90}" destId="{7C4BFA56-6201-4CE0-8E6C-07F26070512C}" srcOrd="0" destOrd="0" presId="urn:microsoft.com/office/officeart/2005/8/layout/pyramid1"/>
    <dgm:cxn modelId="{D11707A7-4A3D-4415-ABF0-42C0DC685A11}" type="presOf" srcId="{6F8CA04C-92DF-4118-A204-E01409A2FCF2}" destId="{5F242B53-B050-47F9-A64A-B3F0F513291E}" srcOrd="0" destOrd="0" presId="urn:microsoft.com/office/officeart/2005/8/layout/pyramid1"/>
    <dgm:cxn modelId="{73DB0A69-5914-47F7-BA88-C05DD5BE1793}" srcId="{F9A35A01-4645-49B2-846E-B212A4A45F4B}" destId="{6F8CA04C-92DF-4118-A204-E01409A2FCF2}" srcOrd="3" destOrd="0" parTransId="{B08B2EFF-0231-4FAC-9437-0BA3B2EC0E0C}" sibTransId="{2110F71C-C4F1-45B2-BED0-2E8B45A27752}"/>
    <dgm:cxn modelId="{D142D84B-7FEF-4C8F-9582-94BA9C43243F}" type="presOf" srcId="{179CBCFA-A338-4668-B4B6-58D0CFD0C185}" destId="{0E4FFE58-0BAD-4BFE-9F38-7608B14D336F}" srcOrd="1" destOrd="0" presId="urn:microsoft.com/office/officeart/2005/8/layout/pyramid1"/>
    <dgm:cxn modelId="{B53C1F41-8FFF-46C5-B958-B8AC3A93A5AC}" type="presOf" srcId="{3F38C7B5-CDAE-4D36-A146-F03C6570449C}" destId="{6C0E5701-9514-44A4-8C62-ACF9E77B9C51}" srcOrd="1" destOrd="0" presId="urn:microsoft.com/office/officeart/2005/8/layout/pyramid1"/>
    <dgm:cxn modelId="{D23ACBB0-FA84-43E1-A802-392C95F95223}" type="presParOf" srcId="{94BC4CDF-3653-4ADD-85E6-3CB660957839}" destId="{311CC51D-6D11-4B4E-946C-6B2BBDA23343}" srcOrd="0" destOrd="0" presId="urn:microsoft.com/office/officeart/2005/8/layout/pyramid1"/>
    <dgm:cxn modelId="{728EB4F8-3801-45A2-8673-6AE3A655D844}" type="presParOf" srcId="{311CC51D-6D11-4B4E-946C-6B2BBDA23343}" destId="{7C4BFA56-6201-4CE0-8E6C-07F26070512C}" srcOrd="0" destOrd="0" presId="urn:microsoft.com/office/officeart/2005/8/layout/pyramid1"/>
    <dgm:cxn modelId="{7D2633ED-4462-4F3C-A09F-0202644114FB}" type="presParOf" srcId="{311CC51D-6D11-4B4E-946C-6B2BBDA23343}" destId="{CAC66C49-F372-42C3-9658-42A2F568904C}" srcOrd="1" destOrd="0" presId="urn:microsoft.com/office/officeart/2005/8/layout/pyramid1"/>
    <dgm:cxn modelId="{24054618-EC4B-4178-84E1-E8933206D557}" type="presParOf" srcId="{94BC4CDF-3653-4ADD-85E6-3CB660957839}" destId="{D52A7B49-2798-48C5-BC2A-6C20D5E84BC3}" srcOrd="1" destOrd="0" presId="urn:microsoft.com/office/officeart/2005/8/layout/pyramid1"/>
    <dgm:cxn modelId="{AADEB181-2A94-4480-BB9F-02C1FDD7C035}" type="presParOf" srcId="{D52A7B49-2798-48C5-BC2A-6C20D5E84BC3}" destId="{0C06CDB5-840B-4469-A8FF-13556286FEB8}" srcOrd="0" destOrd="0" presId="urn:microsoft.com/office/officeart/2005/8/layout/pyramid1"/>
    <dgm:cxn modelId="{EAC7A0AD-4A1A-4E8C-AAEC-CDB45DD4D11F}" type="presParOf" srcId="{D52A7B49-2798-48C5-BC2A-6C20D5E84BC3}" destId="{6C0E5701-9514-44A4-8C62-ACF9E77B9C51}" srcOrd="1" destOrd="0" presId="urn:microsoft.com/office/officeart/2005/8/layout/pyramid1"/>
    <dgm:cxn modelId="{3DE5C52D-0A35-4E9C-9F90-C96B0F667BB9}" type="presParOf" srcId="{94BC4CDF-3653-4ADD-85E6-3CB660957839}" destId="{06D45E57-02E7-4313-B2C3-4A77C76C1047}" srcOrd="2" destOrd="0" presId="urn:microsoft.com/office/officeart/2005/8/layout/pyramid1"/>
    <dgm:cxn modelId="{8E8FC72A-D055-4C00-8F92-588614C0AFCD}" type="presParOf" srcId="{06D45E57-02E7-4313-B2C3-4A77C76C1047}" destId="{6346E492-FA53-4B99-90E7-5B90D497E2AA}" srcOrd="0" destOrd="0" presId="urn:microsoft.com/office/officeart/2005/8/layout/pyramid1"/>
    <dgm:cxn modelId="{218CDF39-6508-4734-9F27-36CB709C57C7}" type="presParOf" srcId="{06D45E57-02E7-4313-B2C3-4A77C76C1047}" destId="{0E4FFE58-0BAD-4BFE-9F38-7608B14D336F}" srcOrd="1" destOrd="0" presId="urn:microsoft.com/office/officeart/2005/8/layout/pyramid1"/>
    <dgm:cxn modelId="{876546F5-9133-48B0-A6E6-EFEF59333346}" type="presParOf" srcId="{94BC4CDF-3653-4ADD-85E6-3CB660957839}" destId="{A79A90F0-601C-45DA-A0FA-B65D6F4296CE}" srcOrd="3" destOrd="0" presId="urn:microsoft.com/office/officeart/2005/8/layout/pyramid1"/>
    <dgm:cxn modelId="{1C183887-15DB-4F8B-A4AE-50898045DB5F}" type="presParOf" srcId="{A79A90F0-601C-45DA-A0FA-B65D6F4296CE}" destId="{5F242B53-B050-47F9-A64A-B3F0F513291E}" srcOrd="0" destOrd="0" presId="urn:microsoft.com/office/officeart/2005/8/layout/pyramid1"/>
    <dgm:cxn modelId="{27BFE182-6582-4CD6-8339-ACB78F96F84B}" type="presParOf" srcId="{A79A90F0-601C-45DA-A0FA-B65D6F4296CE}" destId="{343D8D70-C340-42C2-A4BD-78C246A0AA2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fld id="{37053980-B28A-43FC-8E95-B8A1191697E5}" type="datetimeFigureOut">
              <a:rPr lang="fr-FR"/>
              <a:pPr/>
              <a:t>04/03/2020</a:t>
            </a:fld>
            <a:endParaRPr lang="fr-FR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fld id="{6DDD9583-971B-4CA6-82F5-3969012604F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029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687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F3662-D165-4873-9158-2AFB8D6B46F6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D9862-517E-4DCD-A4F0-668205A214EB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2A07E3-ED59-4478-ADB8-5A62DAE9F711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2E10C-00B8-4536-BFB3-159F334387F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E40422-45D4-4533-9BB3-B5142984B5B8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A8CB0-896B-4A3F-BA99-2B81A7BCB69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3B8BB2-9BC1-4AA4-BFCD-D2205FBF4F9C}" type="datetime1">
              <a:rPr lang="fr-FR" smtClean="0"/>
              <a:t>04/03/2020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D2EEB3C-4192-4603-884B-FDE9BBBF072D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28EE21-4D32-48D6-8888-A983F048EAB8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6030683" cy="365125"/>
          </a:xfrm>
        </p:spPr>
        <p:txBody>
          <a:bodyPr/>
          <a:lstStyle>
            <a:lvl1pPr algn="l">
              <a:defRPr sz="1000">
                <a:solidFill>
                  <a:srgbClr val="000099"/>
                </a:solidFill>
                <a:latin typeface="Calibri" pitchFamily="34" charset="0"/>
              </a:defRPr>
            </a:lvl1pPr>
          </a:lstStyle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buNone/>
              <a:defRPr sz="1600">
                <a:solidFill>
                  <a:srgbClr val="FFFFFF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78B697-7BD7-40C7-B6FA-97AF4F174B3F}" type="datetime1">
              <a:rPr lang="fr-FR" smtClean="0"/>
              <a:t>04/03/2020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9F0072-74F5-44F8-8AD7-68D793BC4691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10" name="Line 7"/>
          <p:cNvSpPr>
            <a:spLocks noChangeShapeType="1"/>
          </p:cNvSpPr>
          <p:nvPr userDrawn="1"/>
        </p:nvSpPr>
        <p:spPr bwMode="auto">
          <a:xfrm>
            <a:off x="0" y="836613"/>
            <a:ext cx="5508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BE708399-670F-47F1-8B4F-EA4B380A3DDF}" type="datetime1">
              <a:rPr lang="fr-FR" smtClean="0"/>
              <a:t>04/03/2020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3ED2CE8D-D771-4164-92D7-A5A294556EEC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E9DE6A7F-E028-4A14-80D2-2C57EEE94AE7}" type="datetime1">
              <a:rPr lang="fr-FR" smtClean="0"/>
              <a:t>04/03/2020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3B08ACB-67F0-4888-8C74-7237F51B960A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B8523-0E97-449E-890B-C9E607DC38A5}" type="datetime1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F48103A-FA49-4AA8-AF01-6ED4094A42CA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2B72D3-606C-4EEC-BAF9-6EA96621F6BF}" type="datetime1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-32" y="6492899"/>
            <a:ext cx="5421083" cy="365125"/>
          </a:xfrm>
        </p:spPr>
        <p:txBody>
          <a:bodyPr/>
          <a:lstStyle>
            <a:lvl1pPr algn="l">
              <a:defRPr sz="1000">
                <a:solidFill>
                  <a:srgbClr val="000099"/>
                </a:solidFill>
                <a:latin typeface="Calibri" pitchFamily="34" charset="0"/>
              </a:defRPr>
            </a:lvl1pPr>
          </a:lstStyle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4770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8C8B62F-6CE5-475E-B80C-328C43E47C8D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3F4123-A7EA-4A1C-8D98-2EDDF3BD90F4}" type="datetime1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E3B1ED-15CB-4B6B-AE33-17F4215BBAB3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F1AEDB-45EE-415D-AC3D-92E95C46644E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1FAD0-50A5-4600-B926-8FEBB86AB96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fld id="{08388A47-7FFE-42ED-A159-9C7F09044BF5}" type="datetime1">
              <a:rPr lang="fr-FR" smtClean="0"/>
              <a:t>04/03/2020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B9209CA-5985-4B63-9D3A-A7407BA8558E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6F8A06-B3C5-4989-BD16-2314285B78F3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D32F6-840F-4029-A012-C63AECC6C03D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fld id="{D54A5099-1C5A-40DC-BA69-9B3AEEE427B3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CA0A329C-D71E-43D3-899A-9448B51293BB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9D58F-A6A9-4EC8-AE9E-164690B9DED5}" type="datetime1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E939F-F7EB-4F3A-B050-5C7B03B8AEC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64C25-04A8-4BCE-87D7-2BC6C8469EF3}" type="datetime1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5BD2B-C315-4F57-9E0D-1AB072CE5F7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27FA5B-296B-4618-9398-8618066015E6}" type="datetime1">
              <a:rPr lang="fr-FR" smtClean="0"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18696-48C8-4A7B-BBB7-A7E23AA7E046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E49DE3-CF26-484E-9030-3CE4A2C13839}" type="datetime1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D3D4F-3138-4D5F-BBF6-61E0987A5117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5B51B4-B9F9-4B0B-ADD0-BF18E4AB8FE7}" type="datetime1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68274-04F4-44AB-9F6A-D356B5BAB29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3D9661-4128-4E2D-A8FD-DA767F176D71}" type="datetime1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C78DD-CD96-4CD3-ADA7-2C802CD1CE7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EE7EBA-3556-4DB1-B650-815D89C90192}" type="datetime1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E290F-032F-484F-BAAB-FC105675C2D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fld id="{B5031C88-3CE9-44C9-A12F-1A76F17159A9}" type="datetime1">
              <a:rPr lang="fr-FR" smtClean="0"/>
              <a:t>04/03/2020</a:t>
            </a:fld>
            <a:endParaRPr lang="fr-FR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fld id="{D9FC24AD-560A-49A7-890F-08EA7D799ACB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C275808-DAD2-478A-8193-5A56F92F695B}" type="datetime1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19D6C3-AFA2-48F0-9C6B-C319CB87AEB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50132" y="1700808"/>
            <a:ext cx="820896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Font typeface="Wingdings 2" pitchFamily="18" charset="2"/>
              <a:buNone/>
            </a:pPr>
            <a:r>
              <a:rPr lang="fr-FR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Chap</a:t>
            </a:r>
            <a:r>
              <a:rPr lang="fr-FR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. </a:t>
            </a:r>
            <a:r>
              <a:rPr lang="fr-FR" sz="4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04</a:t>
            </a:r>
            <a:endParaRPr lang="fr-FR" sz="4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Gothic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fr-FR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LA MAITRISE DES DOCUMENTS ET DE L’INFORMATION</a:t>
            </a:r>
            <a:endParaRPr lang="fr-FR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60562" y="6224712"/>
            <a:ext cx="25003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720" lvl="0" algn="ctr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None/>
              <a:defRPr/>
            </a:pPr>
            <a:r>
              <a:rPr lang="fr-F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ALLAL M. </a:t>
            </a:r>
            <a:r>
              <a:rPr lang="fr-FR" sz="2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Amine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9550" y="6156773"/>
            <a:ext cx="6000792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45720" lv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9C007F"/>
              </a:buClr>
              <a:buSzPct val="95000"/>
              <a:buNone/>
              <a:defRPr/>
            </a:pPr>
            <a:r>
              <a:rPr lang="fr-FR" sz="1400" dirty="0">
                <a:solidFill>
                  <a:srgbClr val="000099"/>
                </a:solidFill>
                <a:latin typeface="Calibri" pitchFamily="34" charset="0"/>
              </a:rPr>
              <a:t>Responsable Assurance Qualité</a:t>
            </a:r>
          </a:p>
          <a:p>
            <a:pPr marR="45720" lv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9C007F"/>
              </a:buClr>
              <a:buSzPct val="95000"/>
              <a:buNone/>
              <a:defRPr/>
            </a:pPr>
            <a:r>
              <a:rPr lang="fr-FR" sz="1400" dirty="0">
                <a:solidFill>
                  <a:srgbClr val="000099"/>
                </a:solidFill>
                <a:latin typeface="Calibri" pitchFamily="34" charset="0"/>
              </a:rPr>
              <a:t>Université de Tlemcen</a:t>
            </a:r>
          </a:p>
        </p:txBody>
      </p:sp>
      <p:sp>
        <p:nvSpPr>
          <p:cNvPr id="4" name="Rectangle 3"/>
          <p:cNvSpPr/>
          <p:nvPr/>
        </p:nvSpPr>
        <p:spPr>
          <a:xfrm>
            <a:off x="377650" y="92184"/>
            <a:ext cx="7002661" cy="135421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>
              <a:spcBef>
                <a:spcPct val="0"/>
              </a:spcBef>
              <a:buClrTx/>
              <a:buSzTx/>
              <a:buNone/>
            </a:pPr>
            <a:r>
              <a:rPr lang="fr-FR" sz="2800" dirty="0">
                <a:ln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88000" dist="50800" dir="5040000" algn="tl">
                    <a:srgbClr val="4E8542">
                      <a:tint val="80000"/>
                      <a:satMod val="250000"/>
                      <a:alpha val="45000"/>
                    </a:srgbClr>
                  </a:outerShdw>
                </a:effectLst>
                <a:latin typeface="Lucida Sans" pitchFamily="34" charset="0"/>
              </a:rPr>
              <a:t>C.I.A.Q.E.S. et C.R.U.O. </a:t>
            </a:r>
          </a:p>
          <a:p>
            <a:pPr lvl="0">
              <a:spcBef>
                <a:spcPct val="0"/>
              </a:spcBef>
              <a:buClrTx/>
              <a:buSzTx/>
              <a:buNone/>
            </a:pPr>
            <a:r>
              <a:rPr lang="fr-FR" sz="1800" dirty="0">
                <a:ln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88000" dist="50800" dir="5040000" algn="tl">
                    <a:srgbClr val="4E8542">
                      <a:tint val="80000"/>
                      <a:satMod val="250000"/>
                      <a:alpha val="45000"/>
                    </a:srgbClr>
                  </a:outerShdw>
                </a:effectLst>
                <a:latin typeface="Lucida Sans" pitchFamily="34" charset="0"/>
              </a:rPr>
              <a:t>Formation des Responsables Assurance Qualité</a:t>
            </a:r>
          </a:p>
          <a:p>
            <a:pPr lvl="0">
              <a:spcBef>
                <a:spcPct val="0"/>
              </a:spcBef>
              <a:buClrTx/>
              <a:buSzTx/>
              <a:buNone/>
            </a:pPr>
            <a:r>
              <a:rPr lang="fr-FR" sz="1800" dirty="0">
                <a:ln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88000" dist="50800" dir="5040000" algn="tl">
                    <a:srgbClr val="4E8542">
                      <a:tint val="80000"/>
                      <a:satMod val="250000"/>
                      <a:alpha val="45000"/>
                    </a:srgbClr>
                  </a:outerShdw>
                </a:effectLst>
                <a:latin typeface="Lucida Sans" pitchFamily="34" charset="0"/>
              </a:rPr>
              <a:t>U.S.T. ORAN</a:t>
            </a:r>
          </a:p>
          <a:p>
            <a:pPr lvl="0">
              <a:spcBef>
                <a:spcPct val="0"/>
              </a:spcBef>
              <a:buClrTx/>
              <a:buSzTx/>
              <a:buNone/>
            </a:pPr>
            <a:r>
              <a:rPr lang="fr-FR" sz="1800" dirty="0">
                <a:ln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88000" dist="50800" dir="5040000" algn="tl">
                    <a:srgbClr val="4E8542">
                      <a:tint val="80000"/>
                      <a:satMod val="250000"/>
                      <a:alpha val="45000"/>
                    </a:srgbClr>
                  </a:outerShdw>
                </a:effectLst>
                <a:latin typeface="Lucida Sans" pitchFamily="34" charset="0"/>
              </a:rPr>
              <a:t>Décembre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52384"/>
            <a:ext cx="8153400" cy="9906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TYPOLOGIE DES MANUELS ET PLANS QUALITE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sp>
        <p:nvSpPr>
          <p:cNvPr id="7" name="Forme libre 6"/>
          <p:cNvSpPr/>
          <p:nvPr/>
        </p:nvSpPr>
        <p:spPr>
          <a:xfrm>
            <a:off x="3457534" y="1742592"/>
            <a:ext cx="1636422" cy="1038336"/>
          </a:xfrm>
          <a:custGeom>
            <a:avLst/>
            <a:gdLst>
              <a:gd name="connsiteX0" fmla="*/ 0 w 1636422"/>
              <a:gd name="connsiteY0" fmla="*/ 103834 h 1038336"/>
              <a:gd name="connsiteX1" fmla="*/ 103834 w 1636422"/>
              <a:gd name="connsiteY1" fmla="*/ 0 h 1038336"/>
              <a:gd name="connsiteX2" fmla="*/ 1532588 w 1636422"/>
              <a:gd name="connsiteY2" fmla="*/ 0 h 1038336"/>
              <a:gd name="connsiteX3" fmla="*/ 1636422 w 1636422"/>
              <a:gd name="connsiteY3" fmla="*/ 103834 h 1038336"/>
              <a:gd name="connsiteX4" fmla="*/ 1636422 w 1636422"/>
              <a:gd name="connsiteY4" fmla="*/ 934502 h 1038336"/>
              <a:gd name="connsiteX5" fmla="*/ 1532588 w 1636422"/>
              <a:gd name="connsiteY5" fmla="*/ 1038336 h 1038336"/>
              <a:gd name="connsiteX6" fmla="*/ 103834 w 1636422"/>
              <a:gd name="connsiteY6" fmla="*/ 1038336 h 1038336"/>
              <a:gd name="connsiteX7" fmla="*/ 0 w 1636422"/>
              <a:gd name="connsiteY7" fmla="*/ 934502 h 1038336"/>
              <a:gd name="connsiteX8" fmla="*/ 0 w 1636422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6422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32588" y="0"/>
                </a:lnTo>
                <a:cubicBezTo>
                  <a:pt x="1589934" y="0"/>
                  <a:pt x="1636422" y="46488"/>
                  <a:pt x="1636422" y="103834"/>
                </a:cubicBezTo>
                <a:lnTo>
                  <a:pt x="1636422" y="934502"/>
                </a:lnTo>
                <a:cubicBezTo>
                  <a:pt x="1636422" y="991848"/>
                  <a:pt x="1589934" y="1038336"/>
                  <a:pt x="1532588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algn="ctr" defTabSz="755650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fr-FR" sz="1700" kern="1200" dirty="0" smtClean="0"/>
              <a:t>Management de la qualité dans l’organisme (ISO 9004)</a:t>
            </a:r>
            <a:endParaRPr lang="fr-FR" sz="1700" kern="1200" dirty="0"/>
          </a:p>
        </p:txBody>
      </p:sp>
      <p:sp>
        <p:nvSpPr>
          <p:cNvPr id="8" name="Forme libre 7"/>
          <p:cNvSpPr/>
          <p:nvPr/>
        </p:nvSpPr>
        <p:spPr>
          <a:xfrm>
            <a:off x="5229551" y="1742592"/>
            <a:ext cx="1634427" cy="1038336"/>
          </a:xfrm>
          <a:custGeom>
            <a:avLst/>
            <a:gdLst>
              <a:gd name="connsiteX0" fmla="*/ 0 w 1634427"/>
              <a:gd name="connsiteY0" fmla="*/ 103834 h 1038336"/>
              <a:gd name="connsiteX1" fmla="*/ 103834 w 1634427"/>
              <a:gd name="connsiteY1" fmla="*/ 0 h 1038336"/>
              <a:gd name="connsiteX2" fmla="*/ 1530593 w 1634427"/>
              <a:gd name="connsiteY2" fmla="*/ 0 h 1038336"/>
              <a:gd name="connsiteX3" fmla="*/ 1634427 w 1634427"/>
              <a:gd name="connsiteY3" fmla="*/ 103834 h 1038336"/>
              <a:gd name="connsiteX4" fmla="*/ 1634427 w 1634427"/>
              <a:gd name="connsiteY4" fmla="*/ 934502 h 1038336"/>
              <a:gd name="connsiteX5" fmla="*/ 1530593 w 1634427"/>
              <a:gd name="connsiteY5" fmla="*/ 1038336 h 1038336"/>
              <a:gd name="connsiteX6" fmla="*/ 103834 w 1634427"/>
              <a:gd name="connsiteY6" fmla="*/ 1038336 h 1038336"/>
              <a:gd name="connsiteX7" fmla="*/ 0 w 1634427"/>
              <a:gd name="connsiteY7" fmla="*/ 934502 h 1038336"/>
              <a:gd name="connsiteX8" fmla="*/ 0 w 1634427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4427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30593" y="0"/>
                </a:lnTo>
                <a:cubicBezTo>
                  <a:pt x="1587939" y="0"/>
                  <a:pt x="1634427" y="46488"/>
                  <a:pt x="1634427" y="103834"/>
                </a:cubicBezTo>
                <a:lnTo>
                  <a:pt x="1634427" y="934502"/>
                </a:lnTo>
                <a:cubicBezTo>
                  <a:pt x="1634427" y="991848"/>
                  <a:pt x="1587939" y="1038336"/>
                  <a:pt x="1530593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kern="1200" dirty="0" smtClean="0"/>
              <a:t>Relation </a:t>
            </a:r>
            <a:r>
              <a:rPr lang="fr-FR" sz="1700" dirty="0" smtClean="0"/>
              <a:t>parties prenantes </a:t>
            </a:r>
            <a:r>
              <a:rPr lang="fr-FR" sz="1700" kern="1200" dirty="0" smtClean="0"/>
              <a:t>(ISO 9001)</a:t>
            </a:r>
            <a:endParaRPr lang="fr-FR" sz="1700" kern="1200" dirty="0"/>
          </a:p>
        </p:txBody>
      </p:sp>
      <p:sp>
        <p:nvSpPr>
          <p:cNvPr id="9" name="Forme libre 8"/>
          <p:cNvSpPr/>
          <p:nvPr/>
        </p:nvSpPr>
        <p:spPr>
          <a:xfrm>
            <a:off x="1691680" y="2906400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kern="1200" dirty="0" smtClean="0"/>
              <a:t>Description des dispositions générales à l’organisme</a:t>
            </a:r>
            <a:endParaRPr lang="fr-FR" sz="1700" kern="1200" dirty="0"/>
          </a:p>
        </p:txBody>
      </p:sp>
      <p:sp>
        <p:nvSpPr>
          <p:cNvPr id="10" name="Forme libre 9"/>
          <p:cNvSpPr/>
          <p:nvPr/>
        </p:nvSpPr>
        <p:spPr>
          <a:xfrm>
            <a:off x="3451364" y="2906400"/>
            <a:ext cx="1634409" cy="1038336"/>
          </a:xfrm>
          <a:custGeom>
            <a:avLst/>
            <a:gdLst>
              <a:gd name="connsiteX0" fmla="*/ 0 w 1634409"/>
              <a:gd name="connsiteY0" fmla="*/ 103834 h 1038336"/>
              <a:gd name="connsiteX1" fmla="*/ 103834 w 1634409"/>
              <a:gd name="connsiteY1" fmla="*/ 0 h 1038336"/>
              <a:gd name="connsiteX2" fmla="*/ 1530575 w 1634409"/>
              <a:gd name="connsiteY2" fmla="*/ 0 h 1038336"/>
              <a:gd name="connsiteX3" fmla="*/ 1634409 w 1634409"/>
              <a:gd name="connsiteY3" fmla="*/ 103834 h 1038336"/>
              <a:gd name="connsiteX4" fmla="*/ 1634409 w 1634409"/>
              <a:gd name="connsiteY4" fmla="*/ 934502 h 1038336"/>
              <a:gd name="connsiteX5" fmla="*/ 1530575 w 1634409"/>
              <a:gd name="connsiteY5" fmla="*/ 1038336 h 1038336"/>
              <a:gd name="connsiteX6" fmla="*/ 103834 w 1634409"/>
              <a:gd name="connsiteY6" fmla="*/ 1038336 h 1038336"/>
              <a:gd name="connsiteX7" fmla="*/ 0 w 1634409"/>
              <a:gd name="connsiteY7" fmla="*/ 934502 h 1038336"/>
              <a:gd name="connsiteX8" fmla="*/ 0 w 1634409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4409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30575" y="0"/>
                </a:lnTo>
                <a:cubicBezTo>
                  <a:pt x="1587921" y="0"/>
                  <a:pt x="1634409" y="46488"/>
                  <a:pt x="1634409" y="103834"/>
                </a:cubicBezTo>
                <a:lnTo>
                  <a:pt x="1634409" y="934502"/>
                </a:lnTo>
                <a:cubicBezTo>
                  <a:pt x="1634409" y="991848"/>
                  <a:pt x="1587921" y="1038336"/>
                  <a:pt x="1530575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  <a:sp3d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b="1" kern="1200" dirty="0" smtClean="0"/>
              <a:t>MANUEL QUALITE</a:t>
            </a:r>
            <a:endParaRPr lang="fr-FR" sz="1700" b="1" kern="1200" dirty="0"/>
          </a:p>
        </p:txBody>
      </p:sp>
      <p:sp>
        <p:nvSpPr>
          <p:cNvPr id="11" name="Forme libre 10"/>
          <p:cNvSpPr/>
          <p:nvPr/>
        </p:nvSpPr>
        <p:spPr>
          <a:xfrm>
            <a:off x="1691680" y="4095503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kern="1200" dirty="0" smtClean="0"/>
              <a:t>Description des procédures et ressources par qui et quand</a:t>
            </a:r>
            <a:endParaRPr lang="fr-FR" sz="1700" kern="1200" dirty="0"/>
          </a:p>
        </p:txBody>
      </p:sp>
      <p:sp>
        <p:nvSpPr>
          <p:cNvPr id="12" name="Forme libre 11"/>
          <p:cNvSpPr/>
          <p:nvPr/>
        </p:nvSpPr>
        <p:spPr>
          <a:xfrm>
            <a:off x="3459131" y="4095503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b="1" kern="1200" dirty="0" smtClean="0"/>
              <a:t>PLAN QUALITE</a:t>
            </a:r>
            <a:endParaRPr lang="fr-FR" sz="1700" b="1" kern="1200" dirty="0"/>
          </a:p>
        </p:txBody>
      </p:sp>
      <p:sp>
        <p:nvSpPr>
          <p:cNvPr id="13" name="Forme libre 12"/>
          <p:cNvSpPr/>
          <p:nvPr/>
        </p:nvSpPr>
        <p:spPr>
          <a:xfrm>
            <a:off x="3459131" y="5258241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942" tIns="79942" rIns="79942" bIns="79942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kern="1200" dirty="0" smtClean="0"/>
              <a:t>Documents à usage interne à l’organisme et résultant d’une démarche volontariste</a:t>
            </a:r>
            <a:endParaRPr lang="fr-FR" sz="1300" kern="1200" dirty="0"/>
          </a:p>
        </p:txBody>
      </p:sp>
      <p:sp>
        <p:nvSpPr>
          <p:cNvPr id="14" name="Forme libre 13"/>
          <p:cNvSpPr/>
          <p:nvPr/>
        </p:nvSpPr>
        <p:spPr>
          <a:xfrm>
            <a:off x="5229551" y="2906400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b="1" kern="1200" dirty="0" smtClean="0"/>
              <a:t>MANUEL ASSURANCE QUALITE</a:t>
            </a:r>
            <a:endParaRPr lang="fr-FR" sz="1700" b="1" kern="1200" dirty="0"/>
          </a:p>
        </p:txBody>
      </p:sp>
      <p:sp>
        <p:nvSpPr>
          <p:cNvPr id="15" name="Forme libre 14"/>
          <p:cNvSpPr/>
          <p:nvPr/>
        </p:nvSpPr>
        <p:spPr>
          <a:xfrm>
            <a:off x="5229551" y="4095503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5182" tIns="95182" rIns="95182" bIns="9518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700" b="1" kern="1200" dirty="0" smtClean="0"/>
              <a:t>PLAN ASSURANCE QUALITE</a:t>
            </a:r>
            <a:endParaRPr lang="fr-FR" sz="1700" b="1" kern="1200" dirty="0"/>
          </a:p>
        </p:txBody>
      </p:sp>
      <p:sp>
        <p:nvSpPr>
          <p:cNvPr id="16" name="Forme libre 15"/>
          <p:cNvSpPr/>
          <p:nvPr/>
        </p:nvSpPr>
        <p:spPr>
          <a:xfrm>
            <a:off x="5229551" y="5258241"/>
            <a:ext cx="1633228" cy="1038336"/>
          </a:xfrm>
          <a:custGeom>
            <a:avLst/>
            <a:gdLst>
              <a:gd name="connsiteX0" fmla="*/ 0 w 1633228"/>
              <a:gd name="connsiteY0" fmla="*/ 103834 h 1038336"/>
              <a:gd name="connsiteX1" fmla="*/ 103834 w 1633228"/>
              <a:gd name="connsiteY1" fmla="*/ 0 h 1038336"/>
              <a:gd name="connsiteX2" fmla="*/ 1529394 w 1633228"/>
              <a:gd name="connsiteY2" fmla="*/ 0 h 1038336"/>
              <a:gd name="connsiteX3" fmla="*/ 1633228 w 1633228"/>
              <a:gd name="connsiteY3" fmla="*/ 103834 h 1038336"/>
              <a:gd name="connsiteX4" fmla="*/ 1633228 w 1633228"/>
              <a:gd name="connsiteY4" fmla="*/ 934502 h 1038336"/>
              <a:gd name="connsiteX5" fmla="*/ 1529394 w 1633228"/>
              <a:gd name="connsiteY5" fmla="*/ 1038336 h 1038336"/>
              <a:gd name="connsiteX6" fmla="*/ 103834 w 1633228"/>
              <a:gd name="connsiteY6" fmla="*/ 1038336 h 1038336"/>
              <a:gd name="connsiteX7" fmla="*/ 0 w 1633228"/>
              <a:gd name="connsiteY7" fmla="*/ 934502 h 1038336"/>
              <a:gd name="connsiteX8" fmla="*/ 0 w 1633228"/>
              <a:gd name="connsiteY8" fmla="*/ 103834 h 103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228" h="1038336">
                <a:moveTo>
                  <a:pt x="0" y="103834"/>
                </a:moveTo>
                <a:cubicBezTo>
                  <a:pt x="0" y="46488"/>
                  <a:pt x="46488" y="0"/>
                  <a:pt x="103834" y="0"/>
                </a:cubicBezTo>
                <a:lnTo>
                  <a:pt x="1529394" y="0"/>
                </a:lnTo>
                <a:cubicBezTo>
                  <a:pt x="1586740" y="0"/>
                  <a:pt x="1633228" y="46488"/>
                  <a:pt x="1633228" y="103834"/>
                </a:cubicBezTo>
                <a:lnTo>
                  <a:pt x="1633228" y="934502"/>
                </a:lnTo>
                <a:cubicBezTo>
                  <a:pt x="1633228" y="991848"/>
                  <a:pt x="1586740" y="1038336"/>
                  <a:pt x="1529394" y="1038336"/>
                </a:cubicBezTo>
                <a:lnTo>
                  <a:pt x="103834" y="1038336"/>
                </a:lnTo>
                <a:cubicBezTo>
                  <a:pt x="46488" y="1038336"/>
                  <a:pt x="0" y="991848"/>
                  <a:pt x="0" y="934502"/>
                </a:cubicBezTo>
                <a:lnTo>
                  <a:pt x="0" y="10383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942" tIns="79942" rIns="79942" bIns="79942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kern="1200" dirty="0" smtClean="0"/>
              <a:t>Documents pouvant être exigés contractuellement</a:t>
            </a:r>
            <a:endParaRPr lang="fr-FR" sz="1300" kern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PROCEDURES</a:t>
            </a:r>
            <a:endParaRPr lang="fr-FR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153400" cy="2400304"/>
          </a:xfrm>
        </p:spPr>
        <p:txBody>
          <a:bodyPr>
            <a:normAutofit fontScale="925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LA PROCEDURE EST UNE « MANIÈRE SPECIFIEE D’EFFECTUER UNE ACTIVITE OU UN PROCESSUS ».</a:t>
            </a: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LORSQU’UNE PROCEDURE FAIT L’OBJET DE DOCUMENTS, LES TERMES </a:t>
            </a:r>
            <a:r>
              <a:rPr lang="fr-FR" b="1" i="1" dirty="0" smtClean="0">
                <a:solidFill>
                  <a:schemeClr val="accent1">
                    <a:lumMod val="50000"/>
                  </a:schemeClr>
                </a:solidFill>
              </a:rPr>
              <a:t>PROCEDURE ECRITE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OU </a:t>
            </a:r>
            <a:r>
              <a:rPr lang="fr-FR" b="1" i="1" dirty="0" smtClean="0">
                <a:solidFill>
                  <a:schemeClr val="accent1">
                    <a:lumMod val="50000"/>
                  </a:schemeClr>
                </a:solidFill>
              </a:rPr>
              <a:t>PROCEDURE DOCUMENTEE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SONT UTILISES.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1472" y="3692174"/>
            <a:ext cx="8215370" cy="285719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None/>
            </a:pP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ON DISTINGUE :</a:t>
            </a:r>
          </a:p>
          <a:p>
            <a:pPr marL="320040" indent="-320040" eaLnBrk="1" hangingPunct="1">
              <a:spcBef>
                <a:spcPts val="700"/>
              </a:spcBef>
              <a:buClr>
                <a:schemeClr val="accent1">
                  <a:lumMod val="75000"/>
                </a:schemeClr>
              </a:buClr>
              <a:buSzPct val="126000"/>
              <a:buFont typeface="Wingdings" pitchFamily="2" charset="2"/>
              <a:buChar char="§"/>
            </a:pP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LES PROCEDURES ORGANISATIONNELLES, BASES GENERALES DU SYSTÈME DE MANAGEMENT, NOTAMMENT CELLES EXIGEES PAR LES NORMES ;</a:t>
            </a:r>
          </a:p>
          <a:p>
            <a:pPr marL="320040" indent="-320040" eaLnBrk="1" hangingPunct="1">
              <a:spcBef>
                <a:spcPts val="700"/>
              </a:spcBef>
              <a:buClr>
                <a:schemeClr val="accent1">
                  <a:lumMod val="75000"/>
                </a:schemeClr>
              </a:buClr>
              <a:buSzPct val="126000"/>
              <a:buFont typeface="Wingdings" pitchFamily="2" charset="2"/>
              <a:buChar char="§"/>
            </a:pP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LES PROCEDURES OPERATIONNELLES, QUI CONCERNENT LE DETAIL DES ACTIVITES TECHNIQUES OU ADMINISTRATIVES (instructions de travail, méthodes de contrôle, etc.).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28600"/>
            <a:ext cx="8531352" cy="990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PRESENTATION ET IDENTIFICATION 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428596" y="1719282"/>
            <a:ext cx="8643966" cy="44958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175" indent="-3175">
              <a:buNone/>
            </a:pP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IL EST RECOMMANDE D’ADOPTER UNE PRESENTATION FORMALISEE IDENTIQUE POUR CHAQUE TYPE DE DOCUMENT EN MENTIONNANT SYSTEMATIQUEMENT :</a:t>
            </a:r>
          </a:p>
          <a:p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LE TYPE DE DOCUMENT (auquel correspond une forme spécifique de présentation) ;</a:t>
            </a:r>
          </a:p>
          <a:p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LE TITRE DU DOCUMENT ;</a:t>
            </a:r>
          </a:p>
          <a:p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L’UNITE EMMETRICE ;</a:t>
            </a:r>
          </a:p>
          <a:p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UN NUMERO D’IDENTIFICATION CHRONOLOGIQUE ;</a:t>
            </a:r>
          </a:p>
          <a:p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UNE DATE ET UN INDICE DE REVISION.</a:t>
            </a:r>
            <a:endParaRPr lang="fr-FR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AMINE\AppData\Local\Microsoft\Windows\Temporary Internet Files\Content.IE5\DQHF34TW\MC9004135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73016"/>
            <a:ext cx="1749856" cy="152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STRUCTURE D’UNE PROCEDURE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899592" y="1916832"/>
            <a:ext cx="7749108" cy="4495800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fr-F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 pitchFamily="34" charset="0"/>
              </a:rPr>
              <a:t>Objet </a:t>
            </a:r>
            <a:endParaRPr lang="fr-FR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rbel" pitchFamily="34" charset="0"/>
            </a:endParaRPr>
          </a:p>
          <a:p>
            <a:pPr lvl="0">
              <a:spcAft>
                <a:spcPts val="1200"/>
              </a:spcAft>
            </a:pPr>
            <a:r>
              <a:rPr lang="fr-F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 pitchFamily="34" charset="0"/>
              </a:rPr>
              <a:t>Vocabulaire et Abréviations</a:t>
            </a:r>
          </a:p>
          <a:p>
            <a:pPr lvl="0">
              <a:spcAft>
                <a:spcPts val="1200"/>
              </a:spcAft>
            </a:pPr>
            <a:r>
              <a:rPr lang="fr-F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 pitchFamily="34" charset="0"/>
              </a:rPr>
              <a:t>Modalités de réexamen </a:t>
            </a:r>
          </a:p>
          <a:p>
            <a:pPr lvl="0">
              <a:spcAft>
                <a:spcPts val="1200"/>
              </a:spcAft>
            </a:pPr>
            <a:r>
              <a:rPr lang="fr-F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 pitchFamily="34" charset="0"/>
              </a:rPr>
              <a:t>Documents en amont </a:t>
            </a:r>
          </a:p>
          <a:p>
            <a:pPr lvl="0">
              <a:spcAft>
                <a:spcPts val="1200"/>
              </a:spcAft>
            </a:pPr>
            <a:r>
              <a:rPr lang="fr-F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 pitchFamily="34" charset="0"/>
              </a:rPr>
              <a:t>Description de la procédure</a:t>
            </a:r>
          </a:p>
          <a:p>
            <a:pPr lvl="0">
              <a:spcAft>
                <a:spcPts val="1200"/>
              </a:spcAft>
            </a:pPr>
            <a:r>
              <a:rPr lang="fr-F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rbel" pitchFamily="34" charset="0"/>
              </a:rPr>
              <a:t>Enregistrements </a:t>
            </a:r>
          </a:p>
          <a:p>
            <a:pPr marL="0" indent="0">
              <a:spcAft>
                <a:spcPts val="1200"/>
              </a:spcAft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626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DESCRIPTION DE LA PROCEDURE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602"/>
          <a:stretch/>
        </p:blipFill>
        <p:spPr bwMode="auto">
          <a:xfrm>
            <a:off x="1187624" y="1844824"/>
            <a:ext cx="6840760" cy="448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294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MAITRISE DES DOCUMENTS</a:t>
            </a:r>
            <a:endParaRPr lang="fr-FR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142908" y="1790720"/>
            <a:ext cx="9001092" cy="44958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APPROUVER LES DOCUMENTS QUANT A LEUR ADEQUATION AVANT DIFFUSION ;</a:t>
            </a:r>
          </a:p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REVOIR, METTRE A JOUR SI NECESSAIRE ET APPROUVER LES NOUVEAUX DOCUMENTS ;</a:t>
            </a:r>
          </a:p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ASSURER QUE LES MODIFICATIONS ET LE STATUT DE LA VERSION EN VIGUEUR DES DOCUMENTS SONT IDENTIFIES ;</a:t>
            </a:r>
          </a:p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ASSURER LA DISPONIBILITE SUR LES LIEUX D’UTILISATION DES VERSIONS PERTINENTES DES DOCUMENTS APPLICABLES ;</a:t>
            </a:r>
          </a:p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ASSURER QUE LES DOCUMENTS RESTENT LISIBLES ET FACILEMENT IDENTIFIABLES ;</a:t>
            </a:r>
          </a:p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ASSURER QUE LES DOCUMENTS D’ORIGINE EXTERIEURE JUGES NECESSAIRES PAR L’ORGANISME POUR LA PLANIFICATION ET LE FONCTIONNEMENT DU SMQ SONT IDENTIFIES ET QUE LEUR DIFFUSION EST MAITRISEE ;</a:t>
            </a:r>
          </a:p>
          <a:p>
            <a:pPr>
              <a:spcBef>
                <a:spcPts val="600"/>
              </a:spcBef>
            </a:pPr>
            <a:r>
              <a:rPr lang="fr-FR" sz="1900" b="1" dirty="0" smtClean="0">
                <a:solidFill>
                  <a:schemeClr val="accent1">
                    <a:lumMod val="75000"/>
                  </a:schemeClr>
                </a:solidFill>
              </a:rPr>
              <a:t>EMPECHER TOUTE UTILISATION NON INTENTIONNELLE DE DOCUMENTS PERIMES, ET LES IDENTIFIER DE MANIÈRE ADEQUATE S’ILS SONT CONSERVES DANS UN BUT QUELCONQUE.</a:t>
            </a:r>
            <a:endParaRPr lang="fr-FR" sz="19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MAITRISE DES ENREGISTREMENTS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500034" y="1671638"/>
            <a:ext cx="8501122" cy="4900634"/>
          </a:xfrm>
        </p:spPr>
        <p:txBody>
          <a:bodyPr>
            <a:normAutofit fontScale="92500" lnSpcReduction="2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LES ENREGISTREMENTS ÉTABLIS POUR APPORTER LA PREUVE DE LA CONFORMITÉ AUX EXIGENCES ET DU FONCTIONNEMENT EFFICACE DU SYSTÈME DE MANAGEMENT DE LA QUALITÉ DOIVENT ÊTRE MAÎTRISÉS.</a:t>
            </a:r>
          </a:p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L'ORGANISME DOIT ÉTABLIR UNE PROCÉDURE DOCUMENTÉE POUR DÉFINIR LES CONTRÔLES NÉCESSAIRES ASSOCIÉS À L'IDENTIFICATION, AU STOCKAGE, À LA PROTECTION, À L'ACCESSIBILITÉ, À LA CONSERVATION ET À L'ÉLIMINATION DES ENREGISTREMENTS.</a:t>
            </a:r>
          </a:p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LES ENREGISTREMENTS DOIVENT RESTER LISIBLES, FACILES À IDENTIFIER ET ACCESSIBLES.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EF72A3B3-9C0B-42AC-85F4-D5D006E9AAD2}" type="slidenum">
              <a:rPr lang="fr-FR"/>
              <a:pPr/>
              <a:t>17</a:t>
            </a:fld>
            <a:endParaRPr lang="fr-FR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42" y="71421"/>
            <a:ext cx="8229600" cy="1143001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w Cen MT" pitchFamily="34" charset="0"/>
                <a:cs typeface="Tahoma" pitchFamily="34" charset="0"/>
              </a:rPr>
              <a:t>CONCLUSION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1809"/>
            <a:ext cx="8507413" cy="489902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80000"/>
              </a:lnSpc>
              <a:buSzPct val="120000"/>
              <a:buFont typeface="Wingdings" pitchFamily="2" charset="2"/>
              <a:buChar char="§"/>
            </a:pPr>
            <a:r>
              <a:rPr lang="fr-FR" sz="3200" b="1" dirty="0">
                <a:solidFill>
                  <a:schemeClr val="accent1">
                    <a:lumMod val="75000"/>
                  </a:schemeClr>
                </a:solidFill>
                <a:cs typeface="Tahoma" pitchFamily="34" charset="0"/>
              </a:rPr>
              <a:t>LES GRANDES </a:t>
            </a:r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  <a:cs typeface="Tahoma" pitchFamily="34" charset="0"/>
              </a:rPr>
              <a:t>ORGANISATIONS </a:t>
            </a:r>
            <a:r>
              <a:rPr lang="fr-FR" sz="3200" b="1" dirty="0">
                <a:solidFill>
                  <a:schemeClr val="accent1">
                    <a:lumMod val="75000"/>
                  </a:schemeClr>
                </a:solidFill>
                <a:cs typeface="Tahoma" pitchFamily="34" charset="0"/>
              </a:rPr>
              <a:t>ONT TENDANCE A ABUSER DES DIRECTIVES, DES </a:t>
            </a:r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  <a:cs typeface="Tahoma" pitchFamily="34" charset="0"/>
              </a:rPr>
              <a:t>INSTRUCTIONS, DES </a:t>
            </a:r>
            <a:r>
              <a:rPr lang="fr-FR" sz="3200" b="1" dirty="0">
                <a:solidFill>
                  <a:schemeClr val="accent1">
                    <a:lumMod val="75000"/>
                  </a:schemeClr>
                </a:solidFill>
                <a:cs typeface="Tahoma" pitchFamily="34" charset="0"/>
              </a:rPr>
              <a:t>PROCEDURES ET PLUS GENERALEMENT DE L’INFORMATION ECRITE.</a:t>
            </a:r>
          </a:p>
          <a:p>
            <a:pPr>
              <a:lnSpc>
                <a:spcPct val="80000"/>
              </a:lnSpc>
              <a:buSzPct val="120000"/>
              <a:buFont typeface="Wingdings" pitchFamily="2" charset="2"/>
              <a:buChar char="§"/>
            </a:pPr>
            <a:r>
              <a:rPr lang="fr-FR" sz="3200" b="1" dirty="0">
                <a:solidFill>
                  <a:schemeClr val="accent2">
                    <a:lumMod val="75000"/>
                  </a:schemeClr>
                </a:solidFill>
                <a:cs typeface="Tahoma" pitchFamily="34" charset="0"/>
              </a:rPr>
              <a:t>LES PETITES </a:t>
            </a:r>
            <a:r>
              <a:rPr lang="fr-FR" sz="3200" b="1" dirty="0" smtClean="0">
                <a:solidFill>
                  <a:schemeClr val="accent2">
                    <a:lumMod val="75000"/>
                  </a:schemeClr>
                </a:solidFill>
                <a:cs typeface="Tahoma" pitchFamily="34" charset="0"/>
              </a:rPr>
              <a:t>ORGANISATIONS </a:t>
            </a:r>
            <a:r>
              <a:rPr lang="fr-FR" sz="3200" b="1" dirty="0">
                <a:solidFill>
                  <a:schemeClr val="accent2">
                    <a:lumMod val="75000"/>
                  </a:schemeClr>
                </a:solidFill>
                <a:cs typeface="Tahoma" pitchFamily="34" charset="0"/>
              </a:rPr>
              <a:t>ONT TENDANCE A NEGLIGER L’INFORMATION ECRITE, A TRAVAILLER SURTOUT AVEC L’INFORMATION ORALE.</a:t>
            </a:r>
          </a:p>
          <a:p>
            <a:pPr>
              <a:lnSpc>
                <a:spcPct val="80000"/>
              </a:lnSpc>
              <a:buSzPct val="120000"/>
              <a:buFont typeface="Wingdings" pitchFamily="2" charset="2"/>
              <a:buChar char="§"/>
            </a:pPr>
            <a:r>
              <a:rPr lang="fr-FR" sz="3200" b="1" dirty="0">
                <a:solidFill>
                  <a:schemeClr val="accent5">
                    <a:lumMod val="75000"/>
                  </a:schemeClr>
                </a:solidFill>
                <a:cs typeface="Tahoma" pitchFamily="34" charset="0"/>
              </a:rPr>
              <a:t>L’EFFICACITE MAXIMALE DU SYSTEME ADMINISTRATIF SE TROUVE DANS UN BON DOSAGE ENTRE LES DEUX TYPES D’INFORMATION, UN JUSTE EQUILIBRE.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770" y="295260"/>
            <a:ext cx="8643966" cy="9906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MERCI DE VOTRE AIMABLE ATTENTION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pic>
        <p:nvPicPr>
          <p:cNvPr id="6146" name="Picture 2" descr="C:\Users\AMINE\AppData\Local\Microsoft\Windows\Temporary Internet Files\Content.IE5\6ZIM8HW2\MP90038749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983321"/>
            <a:ext cx="6064486" cy="43259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ATELIER [1]</a:t>
            </a:r>
            <a:endParaRPr lang="fr-FR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  <p:sp>
        <p:nvSpPr>
          <p:cNvPr id="6" name="Espace réservé du contenu 4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153400" cy="374712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RÉDIGEZ LA POLITIQUE QUALITÉ (ET DÉCLARATION D’ENGAGEMENT) POUR VOTRE ÉTABLISSEMENT.</a:t>
            </a:r>
          </a:p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TRAVAIL </a:t>
            </a: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INDIVIDUEL, 15 minutes</a:t>
            </a:r>
          </a:p>
          <a:p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CONSOLIDATION EN GROUPES DE DEUX OU TROIS, 15 minutes</a:t>
            </a:r>
          </a:p>
          <a:p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PRESENTATION ORALE, 5 </a:t>
            </a:r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minutes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28596" y="1992875"/>
            <a:ext cx="8272462" cy="3761672"/>
          </a:xfrm>
          <a:prstGeom prst="rect">
            <a:avLst/>
          </a:prstGeom>
          <a:ln>
            <a:noFill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2075" tIns="46038" rIns="92075" bIns="46038">
            <a:spAutoFit/>
            <a:scene3d>
              <a:camera prst="orthographicFront"/>
              <a:lightRig rig="threePt" dir="t">
                <a:rot lat="0" lon="0" rev="3000000"/>
              </a:lightRig>
            </a:scene3d>
            <a:sp3d extrusionH="25400">
              <a:bevelT w="63500" h="88900"/>
            </a:sp3d>
          </a:bodyPr>
          <a:lstStyle/>
          <a:p>
            <a:pPr algn="ctr">
              <a:buNone/>
              <a:defRPr/>
            </a:pPr>
            <a:r>
              <a:rPr lang="fr-FR" sz="4000" dirty="0" smtClean="0">
                <a:solidFill>
                  <a:srgbClr val="99CCFF"/>
                </a:solidFill>
                <a:latin typeface="+mj-lt"/>
                <a:cs typeface="Tahoma" pitchFamily="34" charset="0"/>
              </a:rPr>
              <a:t>« LA LANGUE QUE NOUS PARLONS NE NOUS MET PAS SEULEMENT DES MOTS DANS LA BOUCHE : ELLE NOUS MET AUSSI DES NOTIONS DANS LA TETE. »</a:t>
            </a:r>
          </a:p>
          <a:p>
            <a:pPr algn="ctr">
              <a:buNone/>
              <a:defRPr/>
            </a:pPr>
            <a:r>
              <a:rPr lang="fr-FR" sz="3200" i="1" dirty="0" smtClean="0">
                <a:solidFill>
                  <a:srgbClr val="FFC000"/>
                </a:solidFill>
                <a:latin typeface="+mj-lt"/>
                <a:cs typeface="Tahoma" pitchFamily="34" charset="0"/>
              </a:rPr>
              <a:t>Wendell JOHNSON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ATELIER [2]</a:t>
            </a:r>
            <a:endParaRPr lang="fr-FR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  <p:sp>
        <p:nvSpPr>
          <p:cNvPr id="6" name="Espace réservé du contenu 4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153400" cy="374712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rbel" pitchFamily="34" charset="0"/>
              </a:rPr>
              <a:t>RÉDIGEZ LA PROCEDURE DE GESTION D’UN MÉMOIRE DE FIN D’ETUDES.</a:t>
            </a:r>
          </a:p>
          <a:p>
            <a:r>
              <a:rPr lang="fr-FR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rbel" pitchFamily="34" charset="0"/>
              </a:rPr>
              <a:t>TRAVAIL COLLECTIF (Groupe de 4), 20 </a:t>
            </a: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rbel" pitchFamily="34" charset="0"/>
              </a:rPr>
              <a:t>minutes</a:t>
            </a:r>
          </a:p>
          <a:p>
            <a:r>
              <a:rPr lang="fr-FR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rbel" pitchFamily="34" charset="0"/>
              </a:rPr>
              <a:t>PRESENTATION </a:t>
            </a: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rbel" pitchFamily="34" charset="0"/>
              </a:rPr>
              <a:t>ORALE, 5 </a:t>
            </a:r>
            <a:r>
              <a:rPr lang="fr-FR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rbel" pitchFamily="34" charset="0"/>
              </a:rPr>
              <a:t>minutes</a:t>
            </a:r>
            <a:endParaRPr lang="fr-FR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23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3096" y="228600"/>
            <a:ext cx="8153400" cy="990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 SYSTÈME DOCUMENTAIRE</a:t>
            </a:r>
            <a:endParaRPr lang="fr-FR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500034" y="1790720"/>
            <a:ext cx="8153400" cy="4495800"/>
          </a:xfrm>
        </p:spPr>
        <p:txBody>
          <a:bodyPr>
            <a:normAutofit fontScale="92500" lnSpcReduction="2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175" indent="-3175">
              <a:buNone/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LA DOCUMENTATION PERMET LA COMMUNICATION DE DESSEINS ET LA COHERENCE DES ACTIONS. SON UTILISATION CONTRIBUE A :</a:t>
            </a:r>
          </a:p>
          <a:p>
            <a:pPr marL="3175" indent="-3175">
              <a:buSzPct val="12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REALISER LA CONFORMITE AUX EXIGENCES DES CLIENTS ET A L’AMELIORATION DE LA QUALITE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3175" indent="-3175">
              <a:buSzPct val="12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FOURNIR LES INFORMATIONS INTERNES ET EXTERNES NECESSAIRES AUX ACTIVITES ;</a:t>
            </a:r>
          </a:p>
          <a:p>
            <a:pPr marL="3175" indent="-3175">
              <a:buSzPct val="12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ASSURER LA REPETABILITE ET LA TRAÇABILITÉ ;</a:t>
            </a:r>
          </a:p>
          <a:p>
            <a:pPr marL="3175" indent="-3175">
              <a:buSzPct val="12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FOURNIR DES PREUVES TANGIBLES ;</a:t>
            </a:r>
          </a:p>
          <a:p>
            <a:pPr marL="3175" indent="-3175">
              <a:buSzPct val="12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EVALUER L’EFFICACITE ET LA PERTINENCE CONTINUE DU SYSTÈME DE MANAGEMENT DE LA QUALITE.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MINE\AppData\Local\Microsoft\Windows\Temporary Internet Files\Content.IE5\DQHF34TW\MP90040161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9" y="89024"/>
            <a:ext cx="731316" cy="10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990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QUELQUES DEFINITIONS </a:t>
            </a:r>
            <a:r>
              <a:rPr lang="fr-FR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(iso9000)</a:t>
            </a:r>
            <a:endParaRPr lang="fr-FR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500034" y="1785926"/>
            <a:ext cx="8429684" cy="4500594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175" indent="-3175">
              <a:spcBef>
                <a:spcPts val="1800"/>
              </a:spcBef>
              <a:buSzPct val="143000"/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800" b="1" u="sng" dirty="0" smtClean="0">
                <a:solidFill>
                  <a:schemeClr val="accent1">
                    <a:lumMod val="50000"/>
                  </a:schemeClr>
                </a:solidFill>
              </a:rPr>
              <a:t>DOCUMENT</a:t>
            </a:r>
            <a:r>
              <a:rPr lang="fr-FR" sz="2800" b="1" dirty="0" smtClean="0">
                <a:solidFill>
                  <a:schemeClr val="accent1">
                    <a:lumMod val="50000"/>
                  </a:schemeClr>
                </a:solidFill>
              </a:rPr>
              <a:t> : SUPPORT D’INFORMATION ET L’INFORMATION QU’IL CONTIENT (ENREGISTREMENT, SPECIFICATION, DOCUMENT DE PROCEDURE, PLAN, RAPPORT, NORME).</a:t>
            </a:r>
          </a:p>
          <a:p>
            <a:pPr marL="3175" indent="-3175">
              <a:spcBef>
                <a:spcPts val="1800"/>
              </a:spcBef>
              <a:buSzPct val="143000"/>
              <a:buFont typeface="Wingdings" pitchFamily="2" charset="2"/>
              <a:buChar char="§"/>
            </a:pP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 LE SUPPORT PEUT ETRE PAPIER, DISQUE INFORMATIQUE MAGNETIQUE, ELECTRONIQUE OU OPTIQUE, PHOTOGRAPHIE OU ECHANTILLON ETALON, OU UNE COMBINAISON DE CEUX-CI.</a:t>
            </a:r>
          </a:p>
          <a:p>
            <a:pPr marL="3175" indent="-3175">
              <a:spcBef>
                <a:spcPts val="1800"/>
              </a:spcBef>
              <a:buSzPct val="143000"/>
              <a:buFont typeface="Wingdings" pitchFamily="2" charset="2"/>
              <a:buChar char="§"/>
            </a:pP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 CERTAINES EXIGENCES (PAR EXEMPLE L’EXIGENCE DE LISIBILITE) SE RAPPORTENT A TOUS LES TYPES DE DOCUMENTS. IL PEUT TOUTEFOIS Y AVOIR DES EXIGENCES DIFFÉRENTES POUR LES SPÉCIFICATIONS (MAITRISE DES REVISIONS) ET LES ENREGISTREMENTS (EXIGENCES DE RECUPERATION).</a:t>
            </a:r>
            <a:endParaRPr lang="fr-F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990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QUELQUES DEFINITIONS </a:t>
            </a:r>
            <a:r>
              <a:rPr lang="fr-FR" sz="3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(iso 9000)</a:t>
            </a:r>
            <a:endParaRPr lang="fr-FR" sz="3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571472" y="1785926"/>
            <a:ext cx="8429684" cy="4786346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175" indent="-3175">
              <a:spcBef>
                <a:spcPts val="600"/>
              </a:spcBef>
              <a:buSzPct val="143000"/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500" b="1" u="sng" dirty="0" smtClean="0">
                <a:solidFill>
                  <a:schemeClr val="accent1">
                    <a:lumMod val="50000"/>
                  </a:schemeClr>
                </a:solidFill>
              </a:rPr>
              <a:t>SPECIFICATION</a:t>
            </a:r>
            <a:r>
              <a:rPr lang="fr-FR" sz="2500" b="1" dirty="0" smtClean="0">
                <a:solidFill>
                  <a:schemeClr val="accent1">
                    <a:lumMod val="50000"/>
                  </a:schemeClr>
                </a:solidFill>
              </a:rPr>
              <a:t> : DOCUMENT FORMULANT DES EXIGENCES.</a:t>
            </a:r>
          </a:p>
          <a:p>
            <a:pPr marL="3175" indent="-3175">
              <a:spcBef>
                <a:spcPts val="600"/>
              </a:spcBef>
              <a:buSzPct val="143000"/>
              <a:buFont typeface="Wingdings" pitchFamily="2" charset="2"/>
              <a:buChar char="§"/>
            </a:pPr>
            <a:r>
              <a:rPr lang="fr-FR" sz="2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500" b="1" u="sng" dirty="0" smtClean="0">
                <a:solidFill>
                  <a:schemeClr val="accent2">
                    <a:lumMod val="50000"/>
                  </a:schemeClr>
                </a:solidFill>
              </a:rPr>
              <a:t>MANUEL QUALITE</a:t>
            </a:r>
            <a:r>
              <a:rPr lang="fr-FR" sz="2500" b="1" dirty="0" smtClean="0">
                <a:solidFill>
                  <a:schemeClr val="accent2">
                    <a:lumMod val="50000"/>
                  </a:schemeClr>
                </a:solidFill>
              </a:rPr>
              <a:t> : DOCUMENT SPECIFIANT LE SYSTÈME DE MANAGEMENT DE LA QUALITE D’UN ORGANISME.</a:t>
            </a:r>
          </a:p>
          <a:p>
            <a:pPr marL="3175" indent="-3175">
              <a:spcBef>
                <a:spcPts val="600"/>
              </a:spcBef>
              <a:buSzPct val="143000"/>
              <a:buFont typeface="Wingdings" pitchFamily="2" charset="2"/>
              <a:buChar char="§"/>
            </a:pPr>
            <a:r>
              <a:rPr lang="fr-FR" sz="2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500" b="1" u="sng" dirty="0" smtClean="0">
                <a:solidFill>
                  <a:schemeClr val="accent1">
                    <a:lumMod val="50000"/>
                  </a:schemeClr>
                </a:solidFill>
              </a:rPr>
              <a:t>PLAN QUALITE </a:t>
            </a:r>
            <a:r>
              <a:rPr lang="fr-FR" sz="2500" b="1" dirty="0" smtClean="0">
                <a:solidFill>
                  <a:schemeClr val="accent1">
                    <a:lumMod val="50000"/>
                  </a:schemeClr>
                </a:solidFill>
              </a:rPr>
              <a:t>: DOCUMENT SPECIFIANT QUELLES PROCEDURES ET RESSOURCES ASSOCIEES DOIVENT ETRE APPLIQUEES PAR QUI ET QUAND, POUR UN PROJET, UN PRODUIT, UN PROCESSUS OU UN CONTRAT PARTICULIER.</a:t>
            </a:r>
          </a:p>
          <a:p>
            <a:pPr marL="3175" indent="-3175">
              <a:spcBef>
                <a:spcPts val="600"/>
              </a:spcBef>
              <a:buSzPct val="143000"/>
              <a:buFont typeface="Wingdings" pitchFamily="2" charset="2"/>
              <a:buChar char="§"/>
            </a:pPr>
            <a:r>
              <a:rPr lang="fr-FR" sz="2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500" b="1" u="sng" dirty="0" smtClean="0">
                <a:solidFill>
                  <a:schemeClr val="accent2">
                    <a:lumMod val="50000"/>
                  </a:schemeClr>
                </a:solidFill>
              </a:rPr>
              <a:t>ENREGISTREMENT</a:t>
            </a:r>
            <a:r>
              <a:rPr lang="fr-FR" sz="2500" b="1" dirty="0" smtClean="0">
                <a:solidFill>
                  <a:schemeClr val="accent2">
                    <a:lumMod val="50000"/>
                  </a:schemeClr>
                </a:solidFill>
              </a:rPr>
              <a:t> : DOCUMENT FAISANT ETAT DE RESULTATS OBTENUS OU APPORTANT LA PREUVE DE LA REALISATION D’UNE ACTIVITE.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28600"/>
            <a:ext cx="8531352" cy="990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5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PYRAMIDE DES DOCUMENTS</a:t>
            </a:r>
            <a:endParaRPr lang="fr-FR" sz="5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214281" y="1743076"/>
          <a:ext cx="6929487" cy="4472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Groupe 10"/>
          <p:cNvGrpSpPr/>
          <p:nvPr/>
        </p:nvGrpSpPr>
        <p:grpSpPr>
          <a:xfrm>
            <a:off x="6549863" y="1791290"/>
            <a:ext cx="2522731" cy="4280916"/>
            <a:chOff x="6549863" y="1791290"/>
            <a:chExt cx="2522731" cy="4280916"/>
          </a:xfrm>
        </p:grpSpPr>
        <p:sp>
          <p:nvSpPr>
            <p:cNvPr id="7" name="ZoneTexte 6"/>
            <p:cNvSpPr txBox="1"/>
            <p:nvPr/>
          </p:nvSpPr>
          <p:spPr>
            <a:xfrm>
              <a:off x="6549863" y="1791290"/>
              <a:ext cx="2500330" cy="877163"/>
            </a:xfrm>
            <a:prstGeom prst="rect">
              <a:avLst/>
            </a:prstGeom>
            <a:solidFill>
              <a:srgbClr val="DD8047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  <a:sp3d/>
            </a:bodyPr>
            <a:lstStyle/>
            <a:p>
              <a:pPr>
                <a:buNone/>
              </a:pPr>
              <a:r>
                <a:rPr lang="fr-FR" sz="17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j-lt"/>
                </a:rPr>
                <a:t>DECRIT LE SYSTÈME DE MANAGEMENT DE LA QUALITE</a:t>
              </a:r>
              <a:endParaRPr lang="fr-FR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557271" y="2909027"/>
              <a:ext cx="2500330" cy="877163"/>
            </a:xfrm>
            <a:prstGeom prst="rect">
              <a:avLst/>
            </a:prstGeom>
            <a:solidFill>
              <a:schemeClr val="accent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  <a:sp3d extrusionH="57150">
                <a:bevelT w="38100" h="38100"/>
              </a:sp3d>
            </a:bodyPr>
            <a:lstStyle/>
            <a:p>
              <a:pPr>
                <a:buNone/>
              </a:pPr>
              <a:r>
                <a:rPr lang="fr-FR" sz="1700" dirty="0" smtClean="0">
                  <a:solidFill>
                    <a:srgbClr val="000099"/>
                  </a:solidFill>
                  <a:latin typeface="+mj-lt"/>
                </a:rPr>
                <a:t>SPECIFIENT LA MANIÈRE D’ACCOMPLIR UNE ACTIVITE</a:t>
              </a:r>
              <a:endParaRPr lang="fr-FR" sz="1700" dirty="0">
                <a:solidFill>
                  <a:srgbClr val="000099"/>
                </a:solidFill>
                <a:latin typeface="+mj-lt"/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572264" y="4170769"/>
              <a:ext cx="2500330" cy="615553"/>
            </a:xfrm>
            <a:prstGeom prst="rect">
              <a:avLst/>
            </a:prstGeom>
            <a:solidFill>
              <a:schemeClr val="accent4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  <a:sp3d extrusionH="57150">
                <a:bevelT w="38100" h="38100"/>
              </a:sp3d>
            </a:bodyPr>
            <a:lstStyle/>
            <a:p>
              <a:pPr>
                <a:buNone/>
              </a:pPr>
              <a:r>
                <a:rPr lang="fr-FR" sz="1700" dirty="0" smtClean="0">
                  <a:solidFill>
                    <a:srgbClr val="0000CC"/>
                  </a:solidFill>
                  <a:latin typeface="+mj-lt"/>
                </a:rPr>
                <a:t>DOCUMENTS DE TRAVAIL DETAILLES</a:t>
              </a:r>
              <a:endParaRPr lang="fr-FR" sz="1700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6572264" y="5148876"/>
              <a:ext cx="2500330" cy="923330"/>
            </a:xfrm>
            <a:prstGeom prst="rect">
              <a:avLst/>
            </a:prstGeom>
            <a:solidFill>
              <a:schemeClr val="accent5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  <a:sp3d extrusionH="57150">
                <a:bevelT w="38100" h="38100"/>
              </a:sp3d>
            </a:bodyPr>
            <a:lstStyle/>
            <a:p>
              <a:pPr>
                <a:buNone/>
              </a:pPr>
              <a:r>
                <a:rPr lang="fr-FR" sz="1800" dirty="0" smtClean="0">
                  <a:solidFill>
                    <a:schemeClr val="bg2">
                      <a:lumMod val="25000"/>
                    </a:schemeClr>
                  </a:solidFill>
                  <a:latin typeface="Calibri" pitchFamily="34" charset="0"/>
                </a:rPr>
                <a:t>DONNENT DES PREUVES DES RESULTATS OBTENUS</a:t>
              </a:r>
              <a:endParaRPr lang="fr-FR" sz="18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endParaRPr>
            </a:p>
          </p:txBody>
        </p:sp>
      </p:grpSp>
      <p:pic>
        <p:nvPicPr>
          <p:cNvPr id="2050" name="Picture 2" descr="C:\Users\AMINE\AppData\Local\Microsoft\Windows\Temporary Internet Files\Content.IE5\FRCB2F3H\MC900240351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23056"/>
            <a:ext cx="2016224" cy="114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POURQUOI CRÉER DES DOCUMENTS ? 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590197" y="1941212"/>
          <a:ext cx="8153400" cy="394208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FACTEURS</a:t>
                      </a:r>
                      <a:endParaRPr lang="fr-FR" sz="2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OBJECTIFS</a:t>
                      </a:r>
                      <a:endParaRPr lang="fr-FR" sz="20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RISQUE D’OUBLI, D’ERREUR,</a:t>
                      </a:r>
                      <a:r>
                        <a:rPr lang="fr-FR" sz="16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 DE CONFUSION</a:t>
                      </a:r>
                      <a:endParaRPr lang="fr-FR" sz="16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PREVENIR ET ALERTER</a:t>
                      </a:r>
                      <a:endParaRPr lang="fr-FR" sz="16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DIFFICULTE OU ABSENCE DE DEFINITION DES INTERFACES ENTRE FONCTIONS, SERVICES OU DEPARTEMENTS</a:t>
                      </a:r>
                      <a:endParaRPr lang="fr-FR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VERROUILLER LES CIRCUITS D’INFORMATION ET DE DECISIONS</a:t>
                      </a:r>
                      <a:endParaRPr lang="fr-FR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NON CONFORMITES INTERNES, ANOMALIES</a:t>
                      </a:r>
                      <a:endParaRPr lang="fr-FR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EMPECHER LEUR RECURRENCE</a:t>
                      </a:r>
                      <a:endParaRPr lang="fr-FR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NOUVEAU PROCESSUS, NOUVELLE TECHNOLOGIE</a:t>
                      </a:r>
                      <a:endParaRPr lang="fr-FR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FORMER, MAITRISER</a:t>
                      </a:r>
                      <a:r>
                        <a:rPr lang="fr-FR" sz="16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LEUR MISE EN OEUVRE</a:t>
                      </a:r>
                      <a:endParaRPr lang="fr-FR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TRANSMISSION</a:t>
                      </a:r>
                      <a:r>
                        <a:rPr lang="fr-FR" sz="16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DE SAVOIR-FAIRE</a:t>
                      </a:r>
                      <a:endParaRPr lang="fr-F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ASSURER LA REPETITIVITE DES PROCESSUS DE L’ORGANISME</a:t>
                      </a:r>
                      <a:endParaRPr lang="fr-F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NECESSITE DE SYNTHETISER, FAIRE LE LIEN OU OPTIMISER LES DOCUMENTS</a:t>
                      </a:r>
                      <a:endParaRPr lang="fr-FR" sz="16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LIMITER LE NOMBRE DE NOTES DE SERVICE OU AUTRES DOCUMENTS</a:t>
                      </a:r>
                      <a:r>
                        <a:rPr lang="fr-FR" sz="16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 ET VISER LE JUSTE NECESSAIRE</a:t>
                      </a:r>
                      <a:endParaRPr lang="fr-FR" sz="16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47192" y="228600"/>
            <a:ext cx="8153400" cy="990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MANUELS QUALITE</a:t>
            </a:r>
            <a:endParaRPr lang="fr-FR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1669504"/>
            <a:ext cx="8153400" cy="4855840"/>
          </a:xfrm>
        </p:spPr>
        <p:txBody>
          <a:bodyPr>
            <a:normAutofit lnSpcReduction="1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marL="450850" indent="-450850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LE MANUEL QUALITE (cf. diapo. p.5)</a:t>
            </a:r>
          </a:p>
          <a:p>
            <a:pPr marL="450850" indent="-450850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LE MANUEL ASSURANCE QUALITE EST UN « DOCUMENT DECRIVANT LES DISPOSITIONS GENERALES PRISES PAR UN ORGANISME EN MATIERE D’ASSURANCE DE LA QUALITE ».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AMINE\AppData\Local\Microsoft\Windows\Temporary Internet Files\Content.IE5\DQHF34TW\MC900442166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41" y="51633"/>
            <a:ext cx="1187624" cy="11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1128" y="228600"/>
            <a:ext cx="8153400" cy="990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PLANS QUALITE</a:t>
            </a:r>
            <a:endParaRPr lang="fr-FR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ALLAL M. Amine, Formation RAQ, Session 1, Chapitre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fld id="{3A726FCE-E105-494E-99C7-4D425C3C2DDB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428596" y="1741512"/>
            <a:ext cx="8501122" cy="44958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fr-FR" sz="3400" b="1" dirty="0" smtClean="0">
                <a:solidFill>
                  <a:schemeClr val="accent1">
                    <a:lumMod val="75000"/>
                  </a:schemeClr>
                </a:solidFill>
              </a:rPr>
              <a:t>PLAN QUALITE (cf. diapo. p.5)</a:t>
            </a:r>
          </a:p>
          <a:p>
            <a:r>
              <a:rPr lang="fr-FR" sz="3400" b="1" dirty="0" smtClean="0">
                <a:solidFill>
                  <a:schemeClr val="accent1">
                    <a:lumMod val="75000"/>
                  </a:schemeClr>
                </a:solidFill>
              </a:rPr>
              <a:t>PLAN ASSURANCE QUALITE EST UN « DOCUMENT DECRIVANT LES DISPOSITIONS SPECIFIQUES EN MATIERE D’ASSURANCE  DE LA QUALITE PRISES PAR UN ORGANISME POUR REPONDRE AUX EXIGENCES RELATIVES A UN PRODUIT ET/OU UN SERVICE PARTICULIERS.</a:t>
            </a:r>
            <a:endParaRPr lang="fr-FR" sz="3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098" name="Picture 2" descr="C:\Users\AMINE\AppData\Local\Microsoft\Windows\Temporary Internet Files\Content.IE5\FRCB2F3H\MC90043260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126876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4551</TotalTime>
  <Words>1258</Words>
  <Application>Microsoft Office PowerPoint</Application>
  <PresentationFormat>On-screen Show (4:3)</PresentationFormat>
  <Paragraphs>155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Arial</vt:lpstr>
      <vt:lpstr>Book Antiqua</vt:lpstr>
      <vt:lpstr>Calibri</vt:lpstr>
      <vt:lpstr>Century Gothic</vt:lpstr>
      <vt:lpstr>Corbel</vt:lpstr>
      <vt:lpstr>Lucida Sans</vt:lpstr>
      <vt:lpstr>Tahoma</vt:lpstr>
      <vt:lpstr>Trebuchet MS</vt:lpstr>
      <vt:lpstr>Tw Cen MT</vt:lpstr>
      <vt:lpstr>Wingdings</vt:lpstr>
      <vt:lpstr>Wingdings 2</vt:lpstr>
      <vt:lpstr>Conception personnalisée</vt:lpstr>
      <vt:lpstr>Médian</vt:lpstr>
      <vt:lpstr>PowerPoint Presentation</vt:lpstr>
      <vt:lpstr>PowerPoint Presentation</vt:lpstr>
      <vt:lpstr>LE SYSTÈME DOCUMENTAIRE</vt:lpstr>
      <vt:lpstr>QUELQUES DEFINITIONS (iso9000)</vt:lpstr>
      <vt:lpstr>QUELQUES DEFINITIONS (iso 9000)</vt:lpstr>
      <vt:lpstr>PYRAMIDE DES DOCUMENTS</vt:lpstr>
      <vt:lpstr>POURQUOI CRÉER DES DOCUMENTS ? </vt:lpstr>
      <vt:lpstr>MANUELS QUALITE</vt:lpstr>
      <vt:lpstr>PLANS QUALITE</vt:lpstr>
      <vt:lpstr>TYPOLOGIE DES MANUELS ET PLANS QUALITE</vt:lpstr>
      <vt:lpstr>PROCEDURES</vt:lpstr>
      <vt:lpstr>PRESENTATION ET IDENTIFICATION </vt:lpstr>
      <vt:lpstr>STRUCTURE D’UNE PROCEDURE</vt:lpstr>
      <vt:lpstr>DESCRIPTION DE LA PROCEDURE</vt:lpstr>
      <vt:lpstr>MAITRISE DES DOCUMENTS</vt:lpstr>
      <vt:lpstr>MAITRISE DES ENREGISTREMENTS</vt:lpstr>
      <vt:lpstr>CONCLUSION</vt:lpstr>
      <vt:lpstr>MERCI DE VOTRE AIMABLE ATTENTION</vt:lpstr>
      <vt:lpstr>ATELIER [1]</vt:lpstr>
      <vt:lpstr>ATELIER [2]</vt:lpstr>
    </vt:vector>
  </TitlesOfParts>
  <Company>Domicile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mont de Cabassou  après le 20 Avril 2000</dc:title>
  <dc:creator>Meghellet</dc:creator>
  <cp:lastModifiedBy>User</cp:lastModifiedBy>
  <cp:revision>113</cp:revision>
  <dcterms:created xsi:type="dcterms:W3CDTF">2007-05-24T11:39:39Z</dcterms:created>
  <dcterms:modified xsi:type="dcterms:W3CDTF">2020-03-04T14:27:14Z</dcterms:modified>
</cp:coreProperties>
</file>