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8"/>
  </p:notesMasterIdLst>
  <p:sldIdLst>
    <p:sldId id="256" r:id="rId2"/>
    <p:sldId id="257" r:id="rId3"/>
    <p:sldId id="259" r:id="rId4"/>
    <p:sldId id="281" r:id="rId5"/>
    <p:sldId id="293" r:id="rId6"/>
    <p:sldId id="283" r:id="rId7"/>
    <p:sldId id="284" r:id="rId8"/>
    <p:sldId id="292" r:id="rId9"/>
    <p:sldId id="298" r:id="rId10"/>
    <p:sldId id="299" r:id="rId11"/>
    <p:sldId id="297" r:id="rId12"/>
    <p:sldId id="276" r:id="rId13"/>
    <p:sldId id="279" r:id="rId14"/>
    <p:sldId id="280" r:id="rId15"/>
    <p:sldId id="294" r:id="rId16"/>
    <p:sldId id="296" r:id="rId17"/>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00"/>
    <a:srgbClr val="996600"/>
    <a:srgbClr val="663300"/>
    <a:srgbClr val="C00000"/>
    <a:srgbClr val="B80000"/>
    <a:srgbClr val="DA0000"/>
    <a:srgbClr val="009900"/>
    <a:srgbClr val="43974F"/>
    <a:srgbClr val="808000"/>
    <a:srgbClr val="CBB8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94660"/>
  </p:normalViewPr>
  <p:slideViewPr>
    <p:cSldViewPr>
      <p:cViewPr>
        <p:scale>
          <a:sx n="81" d="100"/>
          <a:sy n="81" d="100"/>
        </p:scale>
        <p:origin x="1254" y="-66"/>
      </p:cViewPr>
      <p:guideLst>
        <p:guide orient="horz" pos="2160"/>
        <p:guide pos="2880"/>
      </p:guideLst>
    </p:cSldViewPr>
  </p:slideViewPr>
  <p:notesTextViewPr>
    <p:cViewPr>
      <p:scale>
        <a:sx n="1" d="1"/>
        <a:sy n="1" d="1"/>
      </p:scale>
      <p:origin x="0" y="0"/>
    </p:cViewPr>
  </p:notesTextViewPr>
  <p:sorterViewPr>
    <p:cViewPr>
      <p:scale>
        <a:sx n="52" d="100"/>
        <a:sy n="5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7A1279DC-F992-490F-BFB8-0B16BF3CD2AB}" type="datetimeFigureOut">
              <a:rPr lang="fr-FR" smtClean="0"/>
              <a:t>04/03/2020</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6E06F5E-6720-4579-8E87-0AF2F8A84707}" type="slidenum">
              <a:rPr lang="fr-FR" smtClean="0"/>
              <a:t>‹#›</a:t>
            </a:fld>
            <a:endParaRPr lang="fr-FR"/>
          </a:p>
        </p:txBody>
      </p:sp>
    </p:spTree>
    <p:extLst>
      <p:ext uri="{BB962C8B-B14F-4D97-AF65-F5344CB8AC3E}">
        <p14:creationId xmlns:p14="http://schemas.microsoft.com/office/powerpoint/2010/main" val="3385297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6E06F5E-6720-4579-8E87-0AF2F8A84707}" type="slidenum">
              <a:rPr lang="fr-FR" smtClean="0"/>
              <a:t>5</a:t>
            </a:fld>
            <a:endParaRPr lang="fr-FR"/>
          </a:p>
        </p:txBody>
      </p:sp>
    </p:spTree>
    <p:extLst>
      <p:ext uri="{BB962C8B-B14F-4D97-AF65-F5344CB8AC3E}">
        <p14:creationId xmlns:p14="http://schemas.microsoft.com/office/powerpoint/2010/main" val="831015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fr-FR" smtClean="0"/>
              <a:t>Modifiez le style du titre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835EF589-668D-4121-8639-3D727B9932E8}" type="datetime1">
              <a:rPr lang="fr-FR" smtClean="0"/>
              <a:t>04/03/2020</a:t>
            </a:fld>
            <a:endParaRPr lang="fr-FR"/>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r>
              <a:rPr lang="fr-FR" smtClean="0"/>
              <a:t>ALLAL M. A., Chap. 5, L'ANALYSE SWOT</a:t>
            </a:r>
            <a:endParaRPr lang="fr-FR"/>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27E7E1F2-7BAD-4DB2-A1D2-C192E12D7409}" type="slidenum">
              <a:rPr lang="fr-FR" smtClean="0"/>
              <a:t>‹#›</a:t>
            </a:fld>
            <a:endParaRPr lang="fr-FR"/>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D1EB12B-80A7-4636-9131-DE3877C759AE}" type="datetime1">
              <a:rPr lang="fr-FR" smtClean="0"/>
              <a:t>04/03/2020</a:t>
            </a:fld>
            <a:endParaRPr lang="fr-FR"/>
          </a:p>
        </p:txBody>
      </p:sp>
      <p:sp>
        <p:nvSpPr>
          <p:cNvPr id="5" name="Footer Placeholder 4"/>
          <p:cNvSpPr>
            <a:spLocks noGrp="1"/>
          </p:cNvSpPr>
          <p:nvPr>
            <p:ph type="ftr" sz="quarter" idx="11"/>
          </p:nvPr>
        </p:nvSpPr>
        <p:spPr/>
        <p:txBody>
          <a:bodyPr/>
          <a:lstStyle/>
          <a:p>
            <a:r>
              <a:rPr lang="fr-FR" smtClean="0"/>
              <a:t>ALLAL M. A., Chap. 5, L'ANALYSE SWOT</a:t>
            </a:r>
            <a:endParaRPr lang="fr-FR"/>
          </a:p>
        </p:txBody>
      </p:sp>
      <p:sp>
        <p:nvSpPr>
          <p:cNvPr id="6" name="Slide Number Placeholder 5"/>
          <p:cNvSpPr>
            <a:spLocks noGrp="1"/>
          </p:cNvSpPr>
          <p:nvPr>
            <p:ph type="sldNum" sz="quarter" idx="12"/>
          </p:nvPr>
        </p:nvSpPr>
        <p:spPr/>
        <p:txBody>
          <a:bodyPr/>
          <a:lstStyle/>
          <a:p>
            <a:fld id="{27E7E1F2-7BAD-4DB2-A1D2-C192E12D7409}" type="slidenum">
              <a:rPr lang="fr-FR" smtClean="0"/>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fr-FR" smtClean="0"/>
              <a:t>Modifiez le style du titre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1743AFE6-F4C8-4828-97CB-A3FD3871B4AB}" type="datetime1">
              <a:rPr lang="fr-FR" smtClean="0"/>
              <a:t>04/03/2020</a:t>
            </a:fld>
            <a:endParaRPr lang="fr-FR"/>
          </a:p>
        </p:txBody>
      </p:sp>
      <p:sp>
        <p:nvSpPr>
          <p:cNvPr id="5" name="Footer Placeholder 4"/>
          <p:cNvSpPr>
            <a:spLocks noGrp="1"/>
          </p:cNvSpPr>
          <p:nvPr>
            <p:ph type="ftr" sz="quarter" idx="11"/>
          </p:nvPr>
        </p:nvSpPr>
        <p:spPr/>
        <p:txBody>
          <a:bodyPr/>
          <a:lstStyle/>
          <a:p>
            <a:r>
              <a:rPr lang="fr-FR" smtClean="0"/>
              <a:t>ALLAL M. A., Chap. 5, L'ANALYSE SWOT</a:t>
            </a:r>
            <a:endParaRPr lang="fr-FR"/>
          </a:p>
        </p:txBody>
      </p:sp>
      <p:sp>
        <p:nvSpPr>
          <p:cNvPr id="6" name="Slide Number Placeholder 5"/>
          <p:cNvSpPr>
            <a:spLocks noGrp="1"/>
          </p:cNvSpPr>
          <p:nvPr>
            <p:ph type="sldNum" sz="quarter" idx="12"/>
          </p:nvPr>
        </p:nvSpPr>
        <p:spPr/>
        <p:txBody>
          <a:bodyPr/>
          <a:lstStyle/>
          <a:p>
            <a:fld id="{27E7E1F2-7BAD-4DB2-A1D2-C192E12D7409}"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675" y="6214020"/>
            <a:ext cx="9278938"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Rectangle à coins arrondis 6"/>
          <p:cNvSpPr/>
          <p:nvPr userDrawn="1"/>
        </p:nvSpPr>
        <p:spPr>
          <a:xfrm>
            <a:off x="179512" y="116632"/>
            <a:ext cx="8784976" cy="1008112"/>
          </a:xfrm>
          <a:prstGeom prst="roundRect">
            <a:avLst>
              <a:gd name="adj" fmla="val 12448"/>
            </a:avLst>
          </a:prstGeom>
          <a:ln>
            <a:noFill/>
          </a:ln>
          <a:effectLst>
            <a:outerShdw blurRad="101600" dist="50800" dir="5400000" algn="ctr">
              <a:srgbClr val="000000">
                <a:alpha val="32000"/>
              </a:srgbClr>
            </a:outerShdw>
          </a:effectLst>
          <a:scene3d>
            <a:camera prst="orthographicFront">
              <a:rot lat="0" lon="0" rev="0"/>
            </a:camera>
            <a:lightRig rig="balanced" dir="tl">
              <a:rot lat="0" lon="0" rev="8700000"/>
            </a:lightRig>
          </a:scene3d>
          <a:sp3d>
            <a:bevelT w="190500" h="38100"/>
          </a:sp3d>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4" name="Date Placeholder 3"/>
          <p:cNvSpPr>
            <a:spLocks noGrp="1"/>
          </p:cNvSpPr>
          <p:nvPr>
            <p:ph type="dt" sz="half" idx="10"/>
          </p:nvPr>
        </p:nvSpPr>
        <p:spPr/>
        <p:txBody>
          <a:bodyPr/>
          <a:lstStyle/>
          <a:p>
            <a:fld id="{7E9A6DC3-151C-4B01-BD88-C8D865B77FB1}" type="datetime1">
              <a:rPr lang="fr-FR" smtClean="0"/>
              <a:t>04/03/2020</a:t>
            </a:fld>
            <a:endParaRPr lang="fr-FR"/>
          </a:p>
        </p:txBody>
      </p:sp>
      <p:sp>
        <p:nvSpPr>
          <p:cNvPr id="5" name="Footer Placeholder 4"/>
          <p:cNvSpPr>
            <a:spLocks noGrp="1"/>
          </p:cNvSpPr>
          <p:nvPr>
            <p:ph type="ftr" sz="quarter" idx="11"/>
          </p:nvPr>
        </p:nvSpPr>
        <p:spPr>
          <a:xfrm>
            <a:off x="251520" y="6237352"/>
            <a:ext cx="6264696" cy="360000"/>
          </a:xfrm>
        </p:spPr>
        <p:txBody>
          <a:bodyPr/>
          <a:lstStyle>
            <a:lvl1pPr algn="l">
              <a:defRPr sz="1200" b="1">
                <a:solidFill>
                  <a:schemeClr val="bg1">
                    <a:lumMod val="50000"/>
                  </a:schemeClr>
                </a:solidFill>
                <a:latin typeface="+mj-lt"/>
              </a:defRPr>
            </a:lvl1pPr>
          </a:lstStyle>
          <a:p>
            <a:r>
              <a:rPr lang="fr-FR" smtClean="0"/>
              <a:t>ALLAL M. A., Chap. 5, L'ANALYSE SWOT</a:t>
            </a:r>
            <a:endParaRPr lang="fr-FR" dirty="0"/>
          </a:p>
        </p:txBody>
      </p:sp>
      <p:sp>
        <p:nvSpPr>
          <p:cNvPr id="6" name="Slide Number Placeholder 5"/>
          <p:cNvSpPr>
            <a:spLocks noGrp="1"/>
          </p:cNvSpPr>
          <p:nvPr>
            <p:ph type="sldNum" sz="quarter" idx="12"/>
          </p:nvPr>
        </p:nvSpPr>
        <p:spPr>
          <a:xfrm>
            <a:off x="8343056" y="6232227"/>
            <a:ext cx="549424" cy="365125"/>
          </a:xfrm>
        </p:spPr>
        <p:txBody>
          <a:bodyPr/>
          <a:lstStyle>
            <a:lvl1pPr>
              <a:defRPr b="1">
                <a:solidFill>
                  <a:schemeClr val="bg1">
                    <a:lumMod val="50000"/>
                  </a:schemeClr>
                </a:solidFill>
                <a:latin typeface="+mn-lt"/>
              </a:defRPr>
            </a:lvl1pPr>
          </a:lstStyle>
          <a:p>
            <a:fld id="{27E7E1F2-7BAD-4DB2-A1D2-C192E12D7409}" type="slidenum">
              <a:rPr lang="fr-FR" smtClean="0"/>
              <a:pPr/>
              <a:t>‹#›</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13C750E8-86AB-4301-8A70-1E5D1366AA92}" type="datetime1">
              <a:rPr lang="fr-FR" smtClean="0"/>
              <a:t>04/03/2020</a:t>
            </a:fld>
            <a:endParaRPr lang="fr-FR"/>
          </a:p>
        </p:txBody>
      </p:sp>
      <p:sp>
        <p:nvSpPr>
          <p:cNvPr id="5" name="Footer Placeholder 4"/>
          <p:cNvSpPr>
            <a:spLocks noGrp="1"/>
          </p:cNvSpPr>
          <p:nvPr>
            <p:ph type="ftr" sz="quarter" idx="11"/>
          </p:nvPr>
        </p:nvSpPr>
        <p:spPr/>
        <p:txBody>
          <a:bodyPr/>
          <a:lstStyle/>
          <a:p>
            <a:r>
              <a:rPr lang="fr-FR" smtClean="0"/>
              <a:t>ALLAL M. A., Chap. 5, L'ANALYSE SWOT</a:t>
            </a:r>
            <a:endParaRPr lang="fr-FR"/>
          </a:p>
        </p:txBody>
      </p:sp>
      <p:sp>
        <p:nvSpPr>
          <p:cNvPr id="6" name="Slide Number Placeholder 5"/>
          <p:cNvSpPr>
            <a:spLocks noGrp="1"/>
          </p:cNvSpPr>
          <p:nvPr>
            <p:ph type="sldNum" sz="quarter" idx="12"/>
          </p:nvPr>
        </p:nvSpPr>
        <p:spPr/>
        <p:txBody>
          <a:bodyPr/>
          <a:lstStyle/>
          <a:p>
            <a:fld id="{27E7E1F2-7BAD-4DB2-A1D2-C192E12D7409}" type="slidenum">
              <a:rPr lang="fr-FR" smtClean="0"/>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7A7BD3A7-B87A-45F4-95C3-4921AEA7FADA}" type="datetime1">
              <a:rPr lang="fr-FR" smtClean="0"/>
              <a:t>04/03/2020</a:t>
            </a:fld>
            <a:endParaRPr lang="fr-FR"/>
          </a:p>
        </p:txBody>
      </p:sp>
      <p:sp>
        <p:nvSpPr>
          <p:cNvPr id="6" name="Footer Placeholder 5"/>
          <p:cNvSpPr>
            <a:spLocks noGrp="1"/>
          </p:cNvSpPr>
          <p:nvPr>
            <p:ph type="ftr" sz="quarter" idx="11"/>
          </p:nvPr>
        </p:nvSpPr>
        <p:spPr/>
        <p:txBody>
          <a:bodyPr/>
          <a:lstStyle/>
          <a:p>
            <a:r>
              <a:rPr lang="fr-FR" smtClean="0"/>
              <a:t>ALLAL M. A., Chap. 5, L'ANALYSE SWOT</a:t>
            </a:r>
            <a:endParaRPr lang="fr-FR"/>
          </a:p>
        </p:txBody>
      </p:sp>
      <p:sp>
        <p:nvSpPr>
          <p:cNvPr id="7" name="Slide Number Placeholder 6"/>
          <p:cNvSpPr>
            <a:spLocks noGrp="1"/>
          </p:cNvSpPr>
          <p:nvPr>
            <p:ph type="sldNum" sz="quarter" idx="12"/>
          </p:nvPr>
        </p:nvSpPr>
        <p:spPr/>
        <p:txBody>
          <a:bodyPr/>
          <a:lstStyle/>
          <a:p>
            <a:fld id="{27E7E1F2-7BAD-4DB2-A1D2-C192E12D7409}" type="slidenum">
              <a:rPr lang="fr-FR" smtClean="0"/>
              <a:t>‹#›</a:t>
            </a:fld>
            <a:endParaRPr lang="fr-FR"/>
          </a:p>
        </p:txBody>
      </p:sp>
      <p:sp>
        <p:nvSpPr>
          <p:cNvPr id="9" name="Content Placeholder 8"/>
          <p:cNvSpPr>
            <a:spLocks noGrp="1"/>
          </p:cNvSpPr>
          <p:nvPr>
            <p:ph sz="quarter" idx="13"/>
          </p:nvPr>
        </p:nvSpPr>
        <p:spPr>
          <a:xfrm>
            <a:off x="841248" y="2039112"/>
            <a:ext cx="3657600" cy="39502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87965D3B-B6BB-4A7F-AD1C-021066DCFFD0}" type="datetime1">
              <a:rPr lang="fr-FR" smtClean="0"/>
              <a:t>04/03/2020</a:t>
            </a:fld>
            <a:endParaRPr lang="fr-FR"/>
          </a:p>
        </p:txBody>
      </p:sp>
      <p:sp>
        <p:nvSpPr>
          <p:cNvPr id="8" name="Footer Placeholder 7"/>
          <p:cNvSpPr>
            <a:spLocks noGrp="1"/>
          </p:cNvSpPr>
          <p:nvPr>
            <p:ph type="ftr" sz="quarter" idx="11"/>
          </p:nvPr>
        </p:nvSpPr>
        <p:spPr/>
        <p:txBody>
          <a:bodyPr/>
          <a:lstStyle/>
          <a:p>
            <a:r>
              <a:rPr lang="fr-FR" smtClean="0"/>
              <a:t>ALLAL M. A., Chap. 5, L'ANALYSE SWOT</a:t>
            </a:r>
            <a:endParaRPr lang="fr-FR"/>
          </a:p>
        </p:txBody>
      </p:sp>
      <p:sp>
        <p:nvSpPr>
          <p:cNvPr id="9" name="Slide Number Placeholder 8"/>
          <p:cNvSpPr>
            <a:spLocks noGrp="1"/>
          </p:cNvSpPr>
          <p:nvPr>
            <p:ph type="sldNum" sz="quarter" idx="12"/>
          </p:nvPr>
        </p:nvSpPr>
        <p:spPr/>
        <p:txBody>
          <a:bodyPr/>
          <a:lstStyle/>
          <a:p>
            <a:fld id="{27E7E1F2-7BAD-4DB2-A1D2-C192E12D7409}" type="slidenum">
              <a:rPr lang="fr-FR" smtClean="0"/>
              <a:t>‹#›</a:t>
            </a:fld>
            <a:endParaRPr lang="fr-FR"/>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3C2EFA8D-62BE-484E-90E8-F44CDE49574A}" type="datetime1">
              <a:rPr lang="fr-FR" smtClean="0"/>
              <a:t>04/03/2020</a:t>
            </a:fld>
            <a:endParaRPr lang="fr-FR"/>
          </a:p>
        </p:txBody>
      </p:sp>
      <p:sp>
        <p:nvSpPr>
          <p:cNvPr id="4" name="Footer Placeholder 3"/>
          <p:cNvSpPr>
            <a:spLocks noGrp="1"/>
          </p:cNvSpPr>
          <p:nvPr>
            <p:ph type="ftr" sz="quarter" idx="11"/>
          </p:nvPr>
        </p:nvSpPr>
        <p:spPr/>
        <p:txBody>
          <a:bodyPr/>
          <a:lstStyle/>
          <a:p>
            <a:r>
              <a:rPr lang="fr-FR" smtClean="0"/>
              <a:t>ALLAL M. A., Chap. 5, L'ANALYSE SWOT</a:t>
            </a:r>
            <a:endParaRPr lang="fr-FR"/>
          </a:p>
        </p:txBody>
      </p:sp>
      <p:sp>
        <p:nvSpPr>
          <p:cNvPr id="5" name="Slide Number Placeholder 4"/>
          <p:cNvSpPr>
            <a:spLocks noGrp="1"/>
          </p:cNvSpPr>
          <p:nvPr>
            <p:ph type="sldNum" sz="quarter" idx="12"/>
          </p:nvPr>
        </p:nvSpPr>
        <p:spPr/>
        <p:txBody>
          <a:bodyPr/>
          <a:lstStyle/>
          <a:p>
            <a:fld id="{27E7E1F2-7BAD-4DB2-A1D2-C192E12D7409}"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43E15E-6BC2-4C62-BB82-5952FFD431DF}" type="datetime1">
              <a:rPr lang="fr-FR" smtClean="0"/>
              <a:t>04/03/2020</a:t>
            </a:fld>
            <a:endParaRPr lang="fr-FR"/>
          </a:p>
        </p:txBody>
      </p:sp>
      <p:sp>
        <p:nvSpPr>
          <p:cNvPr id="3" name="Footer Placeholder 2"/>
          <p:cNvSpPr>
            <a:spLocks noGrp="1"/>
          </p:cNvSpPr>
          <p:nvPr>
            <p:ph type="ftr" sz="quarter" idx="11"/>
          </p:nvPr>
        </p:nvSpPr>
        <p:spPr/>
        <p:txBody>
          <a:bodyPr/>
          <a:lstStyle/>
          <a:p>
            <a:r>
              <a:rPr lang="fr-FR" smtClean="0"/>
              <a:t>ALLAL M. A., Chap. 5, L'ANALYSE SWOT</a:t>
            </a:r>
            <a:endParaRPr lang="fr-FR"/>
          </a:p>
        </p:txBody>
      </p:sp>
      <p:sp>
        <p:nvSpPr>
          <p:cNvPr id="4" name="Slide Number Placeholder 3"/>
          <p:cNvSpPr>
            <a:spLocks noGrp="1"/>
          </p:cNvSpPr>
          <p:nvPr>
            <p:ph type="sldNum" sz="quarter" idx="12"/>
          </p:nvPr>
        </p:nvSpPr>
        <p:spPr/>
        <p:txBody>
          <a:bodyPr/>
          <a:lstStyle/>
          <a:p>
            <a:fld id="{27E7E1F2-7BAD-4DB2-A1D2-C192E12D7409}"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fr-FR" smtClean="0"/>
              <a:t>Modifiez le style du titre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82EBF4AE-AB6D-4FF4-8E7F-1E3F6DEE01E5}" type="datetime1">
              <a:rPr lang="fr-FR" smtClean="0"/>
              <a:t>04/03/2020</a:t>
            </a:fld>
            <a:endParaRPr lang="fr-FR"/>
          </a:p>
        </p:txBody>
      </p:sp>
      <p:sp>
        <p:nvSpPr>
          <p:cNvPr id="6" name="Footer Placeholder 5"/>
          <p:cNvSpPr>
            <a:spLocks noGrp="1"/>
          </p:cNvSpPr>
          <p:nvPr>
            <p:ph type="ftr" sz="quarter" idx="11"/>
          </p:nvPr>
        </p:nvSpPr>
        <p:spPr/>
        <p:txBody>
          <a:bodyPr/>
          <a:lstStyle/>
          <a:p>
            <a:r>
              <a:rPr lang="fr-FR" smtClean="0"/>
              <a:t>ALLAL M. A., Chap. 5, L'ANALYSE SWOT</a:t>
            </a:r>
            <a:endParaRPr lang="fr-FR"/>
          </a:p>
        </p:txBody>
      </p:sp>
      <p:sp>
        <p:nvSpPr>
          <p:cNvPr id="7" name="Slide Number Placeholder 6"/>
          <p:cNvSpPr>
            <a:spLocks noGrp="1"/>
          </p:cNvSpPr>
          <p:nvPr>
            <p:ph type="sldNum" sz="quarter" idx="12"/>
          </p:nvPr>
        </p:nvSpPr>
        <p:spPr/>
        <p:txBody>
          <a:bodyPr/>
          <a:lstStyle/>
          <a:p>
            <a:fld id="{27E7E1F2-7BAD-4DB2-A1D2-C192E12D7409}"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F015FC85-50C0-4C74-9E44-C5C6A13F7D56}" type="datetime1">
              <a:rPr lang="fr-FR" smtClean="0"/>
              <a:t>04/03/2020</a:t>
            </a:fld>
            <a:endParaRPr lang="fr-FR"/>
          </a:p>
        </p:txBody>
      </p:sp>
      <p:sp>
        <p:nvSpPr>
          <p:cNvPr id="6" name="Footer Placeholder 5"/>
          <p:cNvSpPr>
            <a:spLocks noGrp="1"/>
          </p:cNvSpPr>
          <p:nvPr>
            <p:ph type="ftr" sz="quarter" idx="11"/>
          </p:nvPr>
        </p:nvSpPr>
        <p:spPr/>
        <p:txBody>
          <a:bodyPr/>
          <a:lstStyle/>
          <a:p>
            <a:r>
              <a:rPr lang="fr-FR" smtClean="0"/>
              <a:t>ALLAL M. A., Chap. 5, L'ANALYSE SWOT</a:t>
            </a:r>
            <a:endParaRPr lang="fr-FR"/>
          </a:p>
        </p:txBody>
      </p:sp>
      <p:sp>
        <p:nvSpPr>
          <p:cNvPr id="7" name="Slide Number Placeholder 6"/>
          <p:cNvSpPr>
            <a:spLocks noGrp="1"/>
          </p:cNvSpPr>
          <p:nvPr>
            <p:ph type="sldNum" sz="quarter" idx="12"/>
          </p:nvPr>
        </p:nvSpPr>
        <p:spPr/>
        <p:txBody>
          <a:bodyPr/>
          <a:lstStyle/>
          <a:p>
            <a:fld id="{27E7E1F2-7BAD-4DB2-A1D2-C192E12D7409}"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56E19B6C-AA2A-4840-B0B6-5DC04D23F25A}" type="datetime1">
              <a:rPr lang="fr-FR" smtClean="0"/>
              <a:t>04/03/2020</a:t>
            </a:fld>
            <a:endParaRPr lang="fr-FR"/>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r>
              <a:rPr lang="fr-FR" smtClean="0"/>
              <a:t>ALLAL M. A., Chap. 5, L'ANALYSE SWOT</a:t>
            </a:r>
            <a:endParaRPr lang="fr-FR"/>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27E7E1F2-7BAD-4DB2-A1D2-C192E12D7409}"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rot="360000">
            <a:off x="3047156" y="2258663"/>
            <a:ext cx="5280476" cy="2248120"/>
          </a:xfrm>
        </p:spPr>
        <p:txBody>
          <a:bodyPr>
            <a:scene3d>
              <a:camera prst="orthographicFront"/>
              <a:lightRig rig="threePt" dir="t"/>
            </a:scene3d>
            <a:sp3d extrusionH="57150">
              <a:bevelT w="38100" h="38100"/>
            </a:sp3d>
          </a:bodyPr>
          <a:lstStyle/>
          <a:p>
            <a:r>
              <a:rPr lang="fr-FR" sz="3900" b="1" dirty="0" smtClean="0"/>
              <a:t/>
            </a:r>
            <a:br>
              <a:rPr lang="fr-FR" sz="3900" b="1" dirty="0" smtClean="0"/>
            </a:br>
            <a:r>
              <a:rPr lang="fr-FR" sz="3900" b="1" dirty="0"/>
              <a:t/>
            </a:r>
            <a:br>
              <a:rPr lang="fr-FR" sz="3900" b="1" dirty="0"/>
            </a:br>
            <a:r>
              <a:rPr lang="fr-FR" sz="3900" b="1" dirty="0" smtClean="0"/>
              <a:t/>
            </a:r>
            <a:br>
              <a:rPr lang="fr-FR" sz="3900" b="1" dirty="0" smtClean="0"/>
            </a:br>
            <a:r>
              <a:rPr lang="fr-FR" sz="3900" b="1" dirty="0"/>
              <a:t/>
            </a:r>
            <a:br>
              <a:rPr lang="fr-FR" sz="3900" b="1" dirty="0"/>
            </a:br>
            <a:r>
              <a:rPr lang="fr-FR" sz="3900" b="1" dirty="0" smtClean="0"/>
              <a:t/>
            </a:r>
            <a:br>
              <a:rPr lang="fr-FR" sz="3900" b="1" dirty="0" smtClean="0"/>
            </a:br>
            <a:r>
              <a:rPr lang="fr-FR" sz="3600" b="1" dirty="0" smtClean="0"/>
              <a:t>Chapitre 5</a:t>
            </a:r>
            <a:br>
              <a:rPr lang="fr-FR" sz="3600" b="1" dirty="0" smtClean="0"/>
            </a:br>
            <a:r>
              <a:rPr lang="fr-FR" sz="3600" b="1" dirty="0"/>
              <a:t/>
            </a:r>
            <a:br>
              <a:rPr lang="fr-FR" sz="3600" b="1" dirty="0"/>
            </a:br>
            <a:r>
              <a:rPr lang="fr-FR" sz="4400" b="1" dirty="0" smtClean="0"/>
              <a:t>L’ANALYSE SWOT</a:t>
            </a:r>
            <a:endParaRPr lang="fr-FR" sz="4400" b="1" dirty="0"/>
          </a:p>
        </p:txBody>
      </p:sp>
      <p:pic>
        <p:nvPicPr>
          <p:cNvPr id="1026" name="Picture 2"/>
          <p:cNvPicPr>
            <a:picLocks noChangeAspect="1" noChangeArrowheads="1"/>
          </p:cNvPicPr>
          <p:nvPr/>
        </p:nvPicPr>
        <p:blipFill>
          <a:blip r:embed="rId2"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rot="360000">
            <a:off x="4072275" y="3029509"/>
            <a:ext cx="3420000" cy="792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20537221">
            <a:off x="574843" y="3963113"/>
            <a:ext cx="2509174" cy="1569660"/>
          </a:xfrm>
          <a:prstGeom prst="rect">
            <a:avLst/>
          </a:prstGeom>
        </p:spPr>
        <p:txBody>
          <a:bodyPr wrap="square">
            <a:spAutoFit/>
          </a:bodyPr>
          <a:lstStyle/>
          <a:p>
            <a:pPr>
              <a:spcBef>
                <a:spcPts val="0"/>
              </a:spcBef>
              <a:buFontTx/>
              <a:buNone/>
            </a:pPr>
            <a:r>
              <a:rPr lang="fr-FR" b="1" spc="50" dirty="0" smtClean="0">
                <a:ln w="11430"/>
                <a:latin typeface="Arial" pitchFamily="34" charset="0"/>
                <a:cs typeface="Arial" pitchFamily="34" charset="0"/>
              </a:rPr>
              <a:t>FORMATION  POUR LES RAQ REGION OUEST</a:t>
            </a:r>
          </a:p>
          <a:p>
            <a:pPr>
              <a:spcBef>
                <a:spcPts val="600"/>
              </a:spcBef>
              <a:buFontTx/>
              <a:buNone/>
            </a:pPr>
            <a:r>
              <a:rPr lang="fr-FR" sz="1600" b="1" i="1" dirty="0" smtClean="0">
                <a:ln w="1905"/>
                <a:solidFill>
                  <a:schemeClr val="tx1">
                    <a:lumMod val="50000"/>
                    <a:lumOff val="50000"/>
                  </a:schemeClr>
                </a:solidFill>
                <a:effectLst>
                  <a:innerShdw blurRad="69850" dist="43180" dir="5400000">
                    <a:srgbClr val="000000">
                      <a:alpha val="65000"/>
                    </a:srgbClr>
                  </a:innerShdw>
                </a:effectLst>
                <a:latin typeface="Tw Cen MT"/>
              </a:rPr>
              <a:t>VERSION 1.0 </a:t>
            </a:r>
          </a:p>
          <a:p>
            <a:pPr>
              <a:spcBef>
                <a:spcPts val="600"/>
              </a:spcBef>
              <a:buFontTx/>
              <a:buNone/>
            </a:pPr>
            <a:r>
              <a:rPr lang="fr-FR" sz="1600" b="1" i="1" dirty="0" smtClean="0">
                <a:ln w="1905"/>
                <a:solidFill>
                  <a:schemeClr val="tx1">
                    <a:lumMod val="50000"/>
                    <a:lumOff val="50000"/>
                  </a:schemeClr>
                </a:solidFill>
                <a:effectLst>
                  <a:innerShdw blurRad="69850" dist="43180" dir="5400000">
                    <a:srgbClr val="000000">
                      <a:alpha val="65000"/>
                    </a:srgbClr>
                  </a:innerShdw>
                </a:effectLst>
                <a:latin typeface="Tw Cen MT"/>
              </a:rPr>
              <a:t>Décembre 2015</a:t>
            </a:r>
            <a:endParaRPr lang="fr-FR" sz="1600" b="1" i="1" dirty="0">
              <a:ln w="1905"/>
              <a:solidFill>
                <a:schemeClr val="tx1">
                  <a:lumMod val="50000"/>
                  <a:lumOff val="50000"/>
                </a:schemeClr>
              </a:solidFill>
              <a:effectLst>
                <a:innerShdw blurRad="69850" dist="43180" dir="5400000">
                  <a:srgbClr val="000000">
                    <a:alpha val="65000"/>
                  </a:srgbClr>
                </a:innerShdw>
              </a:effectLst>
              <a:latin typeface="Tw Cen MT"/>
            </a:endParaRPr>
          </a:p>
        </p:txBody>
      </p:sp>
      <p:sp>
        <p:nvSpPr>
          <p:cNvPr id="7" name="ZoneTexte 6"/>
          <p:cNvSpPr txBox="1"/>
          <p:nvPr/>
        </p:nvSpPr>
        <p:spPr>
          <a:xfrm rot="360000">
            <a:off x="3132774" y="1591965"/>
            <a:ext cx="4590680" cy="861774"/>
          </a:xfrm>
          <a:prstGeom prst="rect">
            <a:avLst/>
          </a:prstGeom>
          <a:noFill/>
        </p:spPr>
        <p:txBody>
          <a:bodyPr wrap="square" rtlCol="0">
            <a:spAutoFit/>
          </a:bodyPr>
          <a:lstStyle/>
          <a:p>
            <a:pPr>
              <a:buFontTx/>
              <a:buNone/>
            </a:pPr>
            <a:r>
              <a:rPr lang="fr-FR" sz="32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CIAQES/CRUO</a:t>
            </a:r>
          </a:p>
          <a:p>
            <a:pPr>
              <a:buFontTx/>
              <a:buNone/>
            </a:pPr>
            <a:r>
              <a:rPr lang="fr-FR"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rPr>
              <a:t>U.S.T.ORAN</a:t>
            </a:r>
            <a:endParaRPr lang="fr-FR"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Calibri" pitchFamily="34" charset="0"/>
            </a:endParaRPr>
          </a:p>
        </p:txBody>
      </p:sp>
      <p:sp>
        <p:nvSpPr>
          <p:cNvPr id="5" name="ZoneTexte 4"/>
          <p:cNvSpPr txBox="1"/>
          <p:nvPr/>
        </p:nvSpPr>
        <p:spPr>
          <a:xfrm>
            <a:off x="2167351" y="5850420"/>
            <a:ext cx="6365089" cy="369332"/>
          </a:xfrm>
          <a:prstGeom prst="rect">
            <a:avLst/>
          </a:prstGeom>
          <a:noFill/>
        </p:spPr>
        <p:txBody>
          <a:bodyPr wrap="square" rtlCol="0">
            <a:spAutoFit/>
          </a:bodyPr>
          <a:lstStyle/>
          <a:p>
            <a:r>
              <a:rPr lang="fr-FR" dirty="0" smtClean="0">
                <a:solidFill>
                  <a:schemeClr val="bg1">
                    <a:lumMod val="75000"/>
                  </a:schemeClr>
                </a:solidFill>
                <a:latin typeface="Cambria" pitchFamily="18" charset="0"/>
              </a:rPr>
              <a:t>par </a:t>
            </a:r>
            <a:r>
              <a:rPr lang="fr-FR" b="1" dirty="0" smtClean="0">
                <a:solidFill>
                  <a:schemeClr val="bg1">
                    <a:lumMod val="75000"/>
                  </a:schemeClr>
                </a:solidFill>
                <a:latin typeface="Cambria" pitchFamily="18" charset="0"/>
              </a:rPr>
              <a:t>ALLAL M. Amine,  </a:t>
            </a:r>
            <a:r>
              <a:rPr lang="fr-FR" sz="1600" i="1" dirty="0" smtClean="0">
                <a:solidFill>
                  <a:schemeClr val="bg1">
                    <a:lumMod val="75000"/>
                  </a:schemeClr>
                </a:solidFill>
                <a:latin typeface="Cambria" pitchFamily="18" charset="0"/>
              </a:rPr>
              <a:t>Professeur des universités</a:t>
            </a:r>
            <a:endParaRPr lang="fr-FR" sz="1600" i="1" dirty="0">
              <a:solidFill>
                <a:schemeClr val="bg1">
                  <a:lumMod val="75000"/>
                </a:schemeClr>
              </a:solidFill>
              <a:latin typeface="Cambria" pitchFamily="18" charset="0"/>
            </a:endParaRPr>
          </a:p>
        </p:txBody>
      </p:sp>
    </p:spTree>
    <p:extLst>
      <p:ext uri="{BB962C8B-B14F-4D97-AF65-F5344CB8AC3E}">
        <p14:creationId xmlns:p14="http://schemas.microsoft.com/office/powerpoint/2010/main" val="33940866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ALLAL M. A., Chap. 5, L'ANALYSE SWOT</a:t>
            </a:r>
            <a:endParaRPr lang="fr-FR" dirty="0"/>
          </a:p>
        </p:txBody>
      </p:sp>
      <p:sp>
        <p:nvSpPr>
          <p:cNvPr id="4" name="Espace réservé du numéro de diapositive 3"/>
          <p:cNvSpPr>
            <a:spLocks noGrp="1"/>
          </p:cNvSpPr>
          <p:nvPr>
            <p:ph type="sldNum" sz="quarter" idx="12"/>
          </p:nvPr>
        </p:nvSpPr>
        <p:spPr/>
        <p:txBody>
          <a:bodyPr/>
          <a:lstStyle/>
          <a:p>
            <a:fld id="{27E7E1F2-7BAD-4DB2-A1D2-C192E12D7409}" type="slidenum">
              <a:rPr lang="fr-FR" smtClean="0"/>
              <a:pPr/>
              <a:t>10</a:t>
            </a:fld>
            <a:endParaRPr lang="fr-FR" dirty="0"/>
          </a:p>
        </p:txBody>
      </p:sp>
      <p:sp>
        <p:nvSpPr>
          <p:cNvPr id="5" name="Rectangle 4"/>
          <p:cNvSpPr/>
          <p:nvPr/>
        </p:nvSpPr>
        <p:spPr>
          <a:xfrm>
            <a:off x="323528" y="1412776"/>
            <a:ext cx="8424936" cy="4524315"/>
          </a:xfrm>
          <a:prstGeom prst="rect">
            <a:avLst/>
          </a:prstGeom>
        </p:spPr>
        <p:txBody>
          <a:bodyPr wrap="square">
            <a:spAutoFit/>
          </a:bodyPr>
          <a:lstStyle/>
          <a:p>
            <a:r>
              <a:rPr lang="fr-FR" sz="1600" dirty="0" smtClean="0">
                <a:solidFill>
                  <a:srgbClr val="C00000"/>
                </a:solidFill>
                <a:latin typeface="Calibri" panose="020F0502020204030204" pitchFamily="34" charset="0"/>
              </a:rPr>
              <a:t>La </a:t>
            </a:r>
            <a:r>
              <a:rPr lang="fr-FR" sz="1600" dirty="0">
                <a:solidFill>
                  <a:srgbClr val="C00000"/>
                </a:solidFill>
                <a:latin typeface="Calibri" panose="020F0502020204030204" pitchFamily="34" charset="0"/>
              </a:rPr>
              <a:t>matrice SWOT est aussi utilisée pour donner une impulsion pour se développer. Elle sera déclinée en plan d’actions qui aura pour but de mettre en </a:t>
            </a:r>
            <a:r>
              <a:rPr lang="fr-FR" sz="1600" dirty="0" smtClean="0">
                <a:solidFill>
                  <a:srgbClr val="C00000"/>
                </a:solidFill>
                <a:latin typeface="Calibri" panose="020F0502020204030204" pitchFamily="34" charset="0"/>
              </a:rPr>
              <a:t>œuvre </a:t>
            </a:r>
            <a:r>
              <a:rPr lang="fr-FR" sz="1600" dirty="0">
                <a:solidFill>
                  <a:srgbClr val="C00000"/>
                </a:solidFill>
                <a:latin typeface="Calibri" panose="020F0502020204030204" pitchFamily="34" charset="0"/>
              </a:rPr>
              <a:t>l’une des quatre stratégies </a:t>
            </a:r>
            <a:endParaRPr lang="fr-FR" sz="1600" dirty="0" smtClean="0">
              <a:solidFill>
                <a:srgbClr val="C00000"/>
              </a:solidFill>
              <a:latin typeface="Calibri" panose="020F0502020204030204" pitchFamily="34" charset="0"/>
            </a:endParaRPr>
          </a:p>
          <a:p>
            <a:endParaRPr lang="fr-FR" sz="1600" dirty="0">
              <a:solidFill>
                <a:srgbClr val="C00000"/>
              </a:solidFill>
              <a:latin typeface="Calibri" panose="020F0502020204030204" pitchFamily="34" charset="0"/>
            </a:endParaRPr>
          </a:p>
          <a:p>
            <a:r>
              <a:rPr lang="fr-FR" sz="1600" b="1" dirty="0">
                <a:solidFill>
                  <a:srgbClr val="C00000"/>
                </a:solidFill>
                <a:latin typeface="Calibri" panose="020F0502020204030204" pitchFamily="34" charset="0"/>
              </a:rPr>
              <a:t>a) Stratégie « Forces – opportunités » CHANCES </a:t>
            </a:r>
            <a:endParaRPr lang="fr-FR" sz="1600" dirty="0">
              <a:solidFill>
                <a:srgbClr val="C00000"/>
              </a:solidFill>
              <a:latin typeface="Calibri" panose="020F0502020204030204" pitchFamily="34" charset="0"/>
            </a:endParaRPr>
          </a:p>
          <a:p>
            <a:r>
              <a:rPr lang="fr-FR" sz="1600" dirty="0" smtClean="0">
                <a:solidFill>
                  <a:srgbClr val="C00000"/>
                </a:solidFill>
                <a:latin typeface="Calibri" panose="020F0502020204030204" pitchFamily="34" charset="0"/>
              </a:rPr>
              <a:t>Il </a:t>
            </a:r>
            <a:r>
              <a:rPr lang="fr-FR" sz="1600" dirty="0">
                <a:solidFill>
                  <a:srgbClr val="C00000"/>
                </a:solidFill>
                <a:latin typeface="Calibri" panose="020F0502020204030204" pitchFamily="34" charset="0"/>
              </a:rPr>
              <a:t>s’agit d’une stratégie offensive qui consiste à exploiter les forces internes pour poursuivre les opportunités. </a:t>
            </a:r>
            <a:endParaRPr lang="fr-FR" sz="1600" dirty="0" smtClean="0">
              <a:solidFill>
                <a:srgbClr val="C00000"/>
              </a:solidFill>
              <a:latin typeface="Calibri" panose="020F0502020204030204" pitchFamily="34" charset="0"/>
            </a:endParaRPr>
          </a:p>
          <a:p>
            <a:endParaRPr lang="fr-FR" sz="1600" dirty="0">
              <a:solidFill>
                <a:srgbClr val="C00000"/>
              </a:solidFill>
              <a:latin typeface="Calibri" panose="020F0502020204030204" pitchFamily="34" charset="0"/>
            </a:endParaRPr>
          </a:p>
          <a:p>
            <a:r>
              <a:rPr lang="fr-FR" sz="1600" b="1" dirty="0">
                <a:solidFill>
                  <a:srgbClr val="C00000"/>
                </a:solidFill>
                <a:latin typeface="Calibri" panose="020F0502020204030204" pitchFamily="34" charset="0"/>
              </a:rPr>
              <a:t>b) Stratégie « Faiblesses – opportunités » CONFLITS </a:t>
            </a:r>
            <a:endParaRPr lang="fr-FR" sz="1600" dirty="0">
              <a:solidFill>
                <a:srgbClr val="C00000"/>
              </a:solidFill>
              <a:latin typeface="Calibri" panose="020F0502020204030204" pitchFamily="34" charset="0"/>
            </a:endParaRPr>
          </a:p>
          <a:p>
            <a:r>
              <a:rPr lang="fr-FR" sz="1600" dirty="0" smtClean="0">
                <a:solidFill>
                  <a:srgbClr val="C00000"/>
                </a:solidFill>
                <a:latin typeface="Calibri" panose="020F0502020204030204" pitchFamily="34" charset="0"/>
              </a:rPr>
              <a:t>Il </a:t>
            </a:r>
            <a:r>
              <a:rPr lang="fr-FR" sz="1600" dirty="0">
                <a:solidFill>
                  <a:srgbClr val="C00000"/>
                </a:solidFill>
                <a:latin typeface="Calibri" panose="020F0502020204030204" pitchFamily="34" charset="0"/>
              </a:rPr>
              <a:t>s’agit de réduire les faiblesses internes afin de mieux saisir les opportunités. Il s’agit donc d’une stratégie défensive. </a:t>
            </a:r>
            <a:endParaRPr lang="fr-FR" sz="1600" dirty="0" smtClean="0">
              <a:solidFill>
                <a:srgbClr val="C00000"/>
              </a:solidFill>
              <a:latin typeface="Calibri" panose="020F0502020204030204" pitchFamily="34" charset="0"/>
            </a:endParaRPr>
          </a:p>
          <a:p>
            <a:endParaRPr lang="fr-FR" sz="1600" dirty="0">
              <a:solidFill>
                <a:srgbClr val="C00000"/>
              </a:solidFill>
              <a:latin typeface="Calibri" panose="020F0502020204030204" pitchFamily="34" charset="0"/>
            </a:endParaRPr>
          </a:p>
          <a:p>
            <a:r>
              <a:rPr lang="fr-FR" sz="1600" b="1" dirty="0">
                <a:solidFill>
                  <a:srgbClr val="C00000"/>
                </a:solidFill>
                <a:latin typeface="Calibri" panose="020F0502020204030204" pitchFamily="34" charset="0"/>
              </a:rPr>
              <a:t>c) Stratégie « Forces – menaces » DEFIS </a:t>
            </a:r>
            <a:endParaRPr lang="fr-FR" sz="1600" dirty="0">
              <a:solidFill>
                <a:srgbClr val="C00000"/>
              </a:solidFill>
              <a:latin typeface="Calibri" panose="020F0502020204030204" pitchFamily="34" charset="0"/>
            </a:endParaRPr>
          </a:p>
          <a:p>
            <a:r>
              <a:rPr lang="fr-FR" sz="1600" dirty="0" smtClean="0">
                <a:solidFill>
                  <a:srgbClr val="C00000"/>
                </a:solidFill>
                <a:latin typeface="Calibri" panose="020F0502020204030204" pitchFamily="34" charset="0"/>
              </a:rPr>
              <a:t>Il </a:t>
            </a:r>
            <a:r>
              <a:rPr lang="fr-FR" sz="1600" dirty="0">
                <a:solidFill>
                  <a:srgbClr val="C00000"/>
                </a:solidFill>
                <a:latin typeface="Calibri" panose="020F0502020204030204" pitchFamily="34" charset="0"/>
              </a:rPr>
              <a:t>s’agit d’une stratégie d’ajustement. Elle consiste à exploiter les forces internes pour se protéger (ou atténuer) des menaces. </a:t>
            </a:r>
            <a:endParaRPr lang="fr-FR" sz="1600" dirty="0" smtClean="0">
              <a:solidFill>
                <a:srgbClr val="C00000"/>
              </a:solidFill>
              <a:latin typeface="Calibri" panose="020F0502020204030204" pitchFamily="34" charset="0"/>
            </a:endParaRPr>
          </a:p>
          <a:p>
            <a:endParaRPr lang="fr-FR" sz="1600" dirty="0" smtClean="0">
              <a:solidFill>
                <a:srgbClr val="C00000"/>
              </a:solidFill>
              <a:latin typeface="Calibri" panose="020F0502020204030204" pitchFamily="34" charset="0"/>
            </a:endParaRPr>
          </a:p>
          <a:p>
            <a:r>
              <a:rPr lang="fr-FR" sz="1600" b="1" dirty="0" smtClean="0">
                <a:solidFill>
                  <a:srgbClr val="C00000"/>
                </a:solidFill>
                <a:latin typeface="Calibri" panose="020F0502020204030204" pitchFamily="34" charset="0"/>
              </a:rPr>
              <a:t>d</a:t>
            </a:r>
            <a:r>
              <a:rPr lang="fr-FR" sz="1600" b="1" dirty="0">
                <a:solidFill>
                  <a:srgbClr val="C00000"/>
                </a:solidFill>
                <a:latin typeface="Calibri" panose="020F0502020204030204" pitchFamily="34" charset="0"/>
              </a:rPr>
              <a:t>) Stratégie « Faiblesses - menaces » DANGER </a:t>
            </a:r>
            <a:endParaRPr lang="fr-FR" sz="1600" dirty="0">
              <a:solidFill>
                <a:srgbClr val="C00000"/>
              </a:solidFill>
              <a:latin typeface="Calibri" panose="020F0502020204030204" pitchFamily="34" charset="0"/>
            </a:endParaRPr>
          </a:p>
          <a:p>
            <a:r>
              <a:rPr lang="fr-FR" sz="1600" dirty="0">
                <a:solidFill>
                  <a:srgbClr val="C00000"/>
                </a:solidFill>
                <a:latin typeface="Calibri" panose="020F0502020204030204" pitchFamily="34" charset="0"/>
              </a:rPr>
              <a:t>Il s’agit d’une stratégie de survie. Elle consiste à minimiser les faiblesses pour les rendre moins vulnérables aux menaces. </a:t>
            </a:r>
          </a:p>
        </p:txBody>
      </p:sp>
      <p:sp>
        <p:nvSpPr>
          <p:cNvPr id="6" name="ZoneTexte 5"/>
          <p:cNvSpPr txBox="1"/>
          <p:nvPr/>
        </p:nvSpPr>
        <p:spPr>
          <a:xfrm>
            <a:off x="755576" y="332656"/>
            <a:ext cx="7776864" cy="523220"/>
          </a:xfrm>
          <a:prstGeom prst="rect">
            <a:avLst/>
          </a:prstGeom>
          <a:noFill/>
        </p:spPr>
        <p:txBody>
          <a:bodyPr wrap="square" rtlCol="0">
            <a:spAutoFit/>
          </a:bodyPr>
          <a:lstStyle/>
          <a:p>
            <a:pPr algn="ctr"/>
            <a:r>
              <a:rPr lang="fr-FR" sz="2800" b="1" dirty="0" smtClean="0">
                <a:solidFill>
                  <a:schemeClr val="bg1"/>
                </a:solidFill>
                <a:latin typeface="Calibri" panose="020F0502020204030204" pitchFamily="34" charset="0"/>
              </a:rPr>
              <a:t>STRATEGIES QUI DECOULENT DE LA MATRICE SWOT</a:t>
            </a:r>
            <a:endParaRPr lang="fr-FR"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26652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ALLAL M. A., Chap. 5, L'ANALYSE SWOT</a:t>
            </a:r>
            <a:endParaRPr lang="fr-FR" dirty="0"/>
          </a:p>
        </p:txBody>
      </p:sp>
      <p:sp>
        <p:nvSpPr>
          <p:cNvPr id="4" name="Espace réservé du numéro de diapositive 3"/>
          <p:cNvSpPr>
            <a:spLocks noGrp="1"/>
          </p:cNvSpPr>
          <p:nvPr>
            <p:ph type="sldNum" sz="quarter" idx="12"/>
          </p:nvPr>
        </p:nvSpPr>
        <p:spPr/>
        <p:txBody>
          <a:bodyPr/>
          <a:lstStyle/>
          <a:p>
            <a:fld id="{27E7E1F2-7BAD-4DB2-A1D2-C192E12D7409}" type="slidenum">
              <a:rPr lang="fr-FR" smtClean="0"/>
              <a:pPr/>
              <a:t>11</a:t>
            </a:fld>
            <a:endParaRPr lang="fr-FR" dirty="0"/>
          </a:p>
        </p:txBody>
      </p:sp>
      <p:sp>
        <p:nvSpPr>
          <p:cNvPr id="38" name="ZoneTexte 37"/>
          <p:cNvSpPr txBox="1"/>
          <p:nvPr/>
        </p:nvSpPr>
        <p:spPr>
          <a:xfrm>
            <a:off x="395536" y="119190"/>
            <a:ext cx="8064896" cy="1015663"/>
          </a:xfrm>
          <a:prstGeom prst="rect">
            <a:avLst/>
          </a:prstGeom>
          <a:noFill/>
        </p:spPr>
        <p:txBody>
          <a:bodyPr wrap="square" rtlCol="0">
            <a:spAutoFit/>
          </a:bodyPr>
          <a:lstStyle/>
          <a:p>
            <a:pPr algn="ctr"/>
            <a:r>
              <a:rPr lang="fr-FR" sz="6000" b="1" dirty="0" smtClean="0">
                <a:solidFill>
                  <a:schemeClr val="bg1"/>
                </a:solidFill>
                <a:latin typeface="Calibri" pitchFamily="34" charset="0"/>
                <a:cs typeface="Calibri" pitchFamily="34" charset="0"/>
              </a:rPr>
              <a:t>CONCLUSION [1]</a:t>
            </a:r>
            <a:endParaRPr lang="fr-FR" sz="6000" b="1" dirty="0">
              <a:solidFill>
                <a:schemeClr val="bg1"/>
              </a:solidFill>
              <a:latin typeface="Calibri" pitchFamily="34" charset="0"/>
              <a:cs typeface="Calibri" pitchFamily="34" charset="0"/>
            </a:endParaRPr>
          </a:p>
        </p:txBody>
      </p:sp>
      <p:sp>
        <p:nvSpPr>
          <p:cNvPr id="39" name="Rectangle 38"/>
          <p:cNvSpPr/>
          <p:nvPr/>
        </p:nvSpPr>
        <p:spPr>
          <a:xfrm>
            <a:off x="251520" y="1537622"/>
            <a:ext cx="8604000" cy="3908762"/>
          </a:xfrm>
          <a:prstGeom prst="rect">
            <a:avLst/>
          </a:prstGeom>
          <a:solidFill>
            <a:schemeClr val="tx2">
              <a:lumMod val="10000"/>
              <a:lumOff val="90000"/>
            </a:schemeClr>
          </a:solidFill>
          <a:scene3d>
            <a:camera prst="orthographicFront"/>
            <a:lightRig rig="threePt" dir="t"/>
          </a:scene3d>
          <a:sp3d>
            <a:bevelT/>
          </a:sp3d>
        </p:spPr>
        <p:txBody>
          <a:bodyPr wrap="square">
            <a:spAutoFit/>
            <a:sp3d extrusionH="57150">
              <a:bevelT w="38100" h="38100"/>
            </a:sp3d>
          </a:bodyPr>
          <a:lstStyle/>
          <a:p>
            <a:r>
              <a:rPr lang="fr-FR" sz="2800" b="1" dirty="0">
                <a:solidFill>
                  <a:srgbClr val="C00000"/>
                </a:solidFill>
                <a:latin typeface="Arial"/>
              </a:rPr>
              <a:t>L’analyse SWOT </a:t>
            </a:r>
            <a:r>
              <a:rPr lang="fr-FR" sz="2800" b="1" dirty="0" smtClean="0">
                <a:solidFill>
                  <a:srgbClr val="C00000"/>
                </a:solidFill>
                <a:latin typeface="Arial"/>
              </a:rPr>
              <a:t>doit </a:t>
            </a:r>
            <a:r>
              <a:rPr lang="fr-FR" sz="2800" b="1" dirty="0">
                <a:solidFill>
                  <a:srgbClr val="C00000"/>
                </a:solidFill>
                <a:latin typeface="Arial"/>
              </a:rPr>
              <a:t>permettre de confirmer ou infirmer le meilleur chemin pour atteindre les objectifs généraux</a:t>
            </a:r>
            <a:r>
              <a:rPr lang="fr-FR" sz="2800" b="1" dirty="0" smtClean="0">
                <a:solidFill>
                  <a:srgbClr val="C00000"/>
                </a:solidFill>
                <a:latin typeface="Arial"/>
              </a:rPr>
              <a:t>.</a:t>
            </a:r>
          </a:p>
          <a:p>
            <a:r>
              <a:rPr lang="fr-FR" sz="2800" b="1" dirty="0" smtClean="0">
                <a:solidFill>
                  <a:srgbClr val="C00000"/>
                </a:solidFill>
                <a:latin typeface="Arial"/>
              </a:rPr>
              <a:t>Il </a:t>
            </a:r>
            <a:r>
              <a:rPr lang="fr-FR" sz="2800" b="1" dirty="0">
                <a:solidFill>
                  <a:srgbClr val="C00000"/>
                </a:solidFill>
                <a:latin typeface="Arial"/>
              </a:rPr>
              <a:t>convient alors de préconiser des axes visant à : </a:t>
            </a:r>
          </a:p>
          <a:p>
            <a:r>
              <a:rPr lang="fr-FR" sz="2800" b="1" dirty="0">
                <a:solidFill>
                  <a:srgbClr val="C00000"/>
                </a:solidFill>
                <a:latin typeface="Wingdings"/>
              </a:rPr>
              <a:t> </a:t>
            </a:r>
            <a:r>
              <a:rPr lang="fr-FR" sz="2800" b="1" dirty="0">
                <a:solidFill>
                  <a:srgbClr val="C00000"/>
                </a:solidFill>
                <a:latin typeface="Arial"/>
              </a:rPr>
              <a:t>Sécuriser les faiblesses et se prémunir des </a:t>
            </a:r>
            <a:r>
              <a:rPr lang="fr-FR" sz="2800" b="1" dirty="0" smtClean="0">
                <a:solidFill>
                  <a:srgbClr val="C00000"/>
                </a:solidFill>
                <a:latin typeface="Arial"/>
              </a:rPr>
              <a:t>menaces ; </a:t>
            </a:r>
            <a:endParaRPr lang="fr-FR" sz="2800" b="1" dirty="0">
              <a:solidFill>
                <a:srgbClr val="C00000"/>
              </a:solidFill>
              <a:latin typeface="Arial"/>
            </a:endParaRPr>
          </a:p>
          <a:p>
            <a:r>
              <a:rPr lang="fr-FR" sz="2800" b="1" dirty="0">
                <a:solidFill>
                  <a:srgbClr val="C00000"/>
                </a:solidFill>
                <a:latin typeface="Wingdings"/>
              </a:rPr>
              <a:t> </a:t>
            </a:r>
            <a:r>
              <a:rPr lang="fr-FR" sz="2800" b="1" dirty="0">
                <a:solidFill>
                  <a:srgbClr val="C00000"/>
                </a:solidFill>
                <a:latin typeface="Arial"/>
              </a:rPr>
              <a:t>Consolider les forces et développer les opportunités</a:t>
            </a:r>
            <a:r>
              <a:rPr lang="fr-FR" sz="2400" dirty="0">
                <a:solidFill>
                  <a:srgbClr val="000000"/>
                </a:solidFill>
                <a:latin typeface="Arial"/>
              </a:rPr>
              <a:t>. </a:t>
            </a:r>
          </a:p>
          <a:p>
            <a:r>
              <a:rPr lang="fr-FR" sz="2400" dirty="0">
                <a:solidFill>
                  <a:srgbClr val="000000"/>
                </a:solidFill>
                <a:latin typeface="Arial"/>
              </a:rPr>
              <a:t>	</a:t>
            </a:r>
          </a:p>
        </p:txBody>
      </p:sp>
    </p:spTree>
    <p:extLst>
      <p:ext uri="{BB962C8B-B14F-4D97-AF65-F5344CB8AC3E}">
        <p14:creationId xmlns:p14="http://schemas.microsoft.com/office/powerpoint/2010/main" val="33101752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ALLAL M. A., Chap. 5, L'ANALYSE SWOT</a:t>
            </a:r>
            <a:endParaRPr lang="fr-FR" dirty="0"/>
          </a:p>
        </p:txBody>
      </p:sp>
      <p:sp>
        <p:nvSpPr>
          <p:cNvPr id="4" name="Espace réservé du numéro de diapositive 3"/>
          <p:cNvSpPr>
            <a:spLocks noGrp="1"/>
          </p:cNvSpPr>
          <p:nvPr>
            <p:ph type="sldNum" sz="quarter" idx="12"/>
          </p:nvPr>
        </p:nvSpPr>
        <p:spPr/>
        <p:txBody>
          <a:bodyPr/>
          <a:lstStyle/>
          <a:p>
            <a:fld id="{27E7E1F2-7BAD-4DB2-A1D2-C192E12D7409}" type="slidenum">
              <a:rPr lang="fr-FR" smtClean="0"/>
              <a:pPr/>
              <a:t>12</a:t>
            </a:fld>
            <a:endParaRPr lang="fr-FR" dirty="0"/>
          </a:p>
        </p:txBody>
      </p:sp>
      <p:sp>
        <p:nvSpPr>
          <p:cNvPr id="38" name="ZoneTexte 37"/>
          <p:cNvSpPr txBox="1"/>
          <p:nvPr/>
        </p:nvSpPr>
        <p:spPr>
          <a:xfrm>
            <a:off x="395536" y="119190"/>
            <a:ext cx="8064896" cy="1015663"/>
          </a:xfrm>
          <a:prstGeom prst="rect">
            <a:avLst/>
          </a:prstGeom>
          <a:noFill/>
        </p:spPr>
        <p:txBody>
          <a:bodyPr wrap="square" rtlCol="0">
            <a:spAutoFit/>
          </a:bodyPr>
          <a:lstStyle/>
          <a:p>
            <a:pPr algn="ctr"/>
            <a:r>
              <a:rPr lang="fr-FR" sz="6000" b="1" dirty="0" smtClean="0">
                <a:solidFill>
                  <a:schemeClr val="bg1"/>
                </a:solidFill>
                <a:latin typeface="Calibri" pitchFamily="34" charset="0"/>
                <a:cs typeface="Calibri" pitchFamily="34" charset="0"/>
              </a:rPr>
              <a:t>CONCLUSION [2]</a:t>
            </a:r>
            <a:endParaRPr lang="fr-FR" sz="6000" b="1" dirty="0">
              <a:solidFill>
                <a:schemeClr val="bg1"/>
              </a:solidFill>
              <a:latin typeface="Calibri" pitchFamily="34" charset="0"/>
              <a:cs typeface="Calibri" pitchFamily="34" charset="0"/>
            </a:endParaRPr>
          </a:p>
        </p:txBody>
      </p:sp>
      <p:sp>
        <p:nvSpPr>
          <p:cNvPr id="39" name="Rectangle 38"/>
          <p:cNvSpPr/>
          <p:nvPr/>
        </p:nvSpPr>
        <p:spPr>
          <a:xfrm>
            <a:off x="395536" y="1496392"/>
            <a:ext cx="8352928" cy="4308872"/>
          </a:xfrm>
          <a:prstGeom prst="rect">
            <a:avLst/>
          </a:prstGeom>
          <a:solidFill>
            <a:schemeClr val="tx2">
              <a:lumMod val="10000"/>
              <a:lumOff val="90000"/>
            </a:schemeClr>
          </a:solidFill>
          <a:scene3d>
            <a:camera prst="orthographicFront"/>
            <a:lightRig rig="threePt" dir="t"/>
          </a:scene3d>
          <a:sp3d>
            <a:bevelT/>
          </a:sp3d>
        </p:spPr>
        <p:txBody>
          <a:bodyPr wrap="square">
            <a:spAutoFit/>
            <a:sp3d extrusionH="57150">
              <a:bevelT w="38100" h="38100"/>
            </a:sp3d>
          </a:bodyPr>
          <a:lstStyle/>
          <a:p>
            <a:pPr>
              <a:lnSpc>
                <a:spcPct val="110000"/>
              </a:lnSpc>
              <a:spcBef>
                <a:spcPts val="600"/>
              </a:spcBef>
              <a:buClr>
                <a:srgbClr val="FF0000"/>
              </a:buClr>
              <a:buSzPct val="130000"/>
              <a:buFont typeface="Wingdings" pitchFamily="2" charset="2"/>
              <a:buChar char="§"/>
            </a:pPr>
            <a:r>
              <a:rPr lang="fr-FR" sz="2000" b="1" dirty="0" smtClean="0">
                <a:latin typeface="Calibri" pitchFamily="34" charset="0"/>
                <a:cs typeface="Calibri" pitchFamily="34" charset="0"/>
              </a:rPr>
              <a:t> </a:t>
            </a:r>
            <a:r>
              <a:rPr lang="fr-FR" sz="2400" b="1" dirty="0" smtClean="0">
                <a:solidFill>
                  <a:srgbClr val="C00000"/>
                </a:solidFill>
                <a:latin typeface="Calibri" pitchFamily="34" charset="0"/>
                <a:cs typeface="Calibri" pitchFamily="34" charset="0"/>
              </a:rPr>
              <a:t>LE DIRIGEANT PRINCIPAL DETERMINE LA POLITIQUE DE SON UNIVERSITE EN PRENANT EN COMPTE L’ELABORATION DE LA STRATEGIE, MAIS AUSSI SA MISE EN ŒUVRE. </a:t>
            </a:r>
          </a:p>
          <a:p>
            <a:pPr>
              <a:lnSpc>
                <a:spcPct val="110000"/>
              </a:lnSpc>
              <a:spcBef>
                <a:spcPts val="600"/>
              </a:spcBef>
              <a:buClr>
                <a:srgbClr val="FF0000"/>
              </a:buClr>
              <a:buSzPct val="130000"/>
              <a:buFont typeface="Wingdings" pitchFamily="2" charset="2"/>
              <a:buChar char="§"/>
            </a:pPr>
            <a:r>
              <a:rPr lang="fr-FR" sz="2400" b="1" dirty="0">
                <a:solidFill>
                  <a:srgbClr val="C00000"/>
                </a:solidFill>
                <a:latin typeface="Calibri" pitchFamily="34" charset="0"/>
                <a:cs typeface="Calibri" pitchFamily="34" charset="0"/>
              </a:rPr>
              <a:t> </a:t>
            </a:r>
            <a:r>
              <a:rPr lang="fr-FR" sz="2400" b="1" dirty="0" smtClean="0">
                <a:solidFill>
                  <a:srgbClr val="C00000"/>
                </a:solidFill>
                <a:latin typeface="Calibri" pitchFamily="34" charset="0"/>
                <a:cs typeface="Calibri" pitchFamily="34" charset="0"/>
              </a:rPr>
              <a:t>IL DOIT CONDUIRE LE CHANGEMENT CONTINUELLEMENT, EN TENANT COMPTE DES FORCES ET FAIBLESSES DE L’UNIVERSITE, ET DES OPPORTUNITES ET MENACES DE L’ENVIRONNEMENT.</a:t>
            </a:r>
          </a:p>
          <a:p>
            <a:pPr>
              <a:lnSpc>
                <a:spcPct val="110000"/>
              </a:lnSpc>
              <a:spcBef>
                <a:spcPts val="600"/>
              </a:spcBef>
              <a:buClr>
                <a:srgbClr val="FF0000"/>
              </a:buClr>
              <a:buSzPct val="130000"/>
              <a:buFont typeface="Wingdings" pitchFamily="2" charset="2"/>
              <a:buChar char="§"/>
            </a:pPr>
            <a:r>
              <a:rPr lang="fr-FR" sz="2400" b="1" dirty="0">
                <a:solidFill>
                  <a:srgbClr val="C00000"/>
                </a:solidFill>
                <a:latin typeface="Calibri" pitchFamily="34" charset="0"/>
                <a:cs typeface="Calibri" pitchFamily="34" charset="0"/>
              </a:rPr>
              <a:t> </a:t>
            </a:r>
            <a:r>
              <a:rPr lang="fr-FR" sz="2400" b="1" dirty="0" smtClean="0">
                <a:solidFill>
                  <a:srgbClr val="C00000"/>
                </a:solidFill>
                <a:latin typeface="Calibri" pitchFamily="34" charset="0"/>
                <a:cs typeface="Calibri" pitchFamily="34" charset="0"/>
              </a:rPr>
              <a:t>IL DOIT ETRE CONCERNE PAR TOUTE FORME D’INFLUENCE POUVANT PESER SUR L’UNIVERSITEE, PARTICULIEREMENT DE L’ENVIRONNEMENT EXTERNE AINSI QUE DE TOUTES LES PARTIES PRENANTES (salariés, étudiants, parents, entreprises, etc.).</a:t>
            </a:r>
            <a:endParaRPr lang="fr-FR" sz="2400" b="1" dirty="0">
              <a:solidFill>
                <a:srgbClr val="C00000"/>
              </a:solidFill>
              <a:latin typeface="Calibri" pitchFamily="34" charset="0"/>
              <a:cs typeface="Calibri" pitchFamily="34" charset="0"/>
            </a:endParaRPr>
          </a:p>
        </p:txBody>
      </p:sp>
    </p:spTree>
    <p:extLst>
      <p:ext uri="{BB962C8B-B14F-4D97-AF65-F5344CB8AC3E}">
        <p14:creationId xmlns:p14="http://schemas.microsoft.com/office/powerpoint/2010/main" val="10678205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ALLAL M. A., Chap. 5, L'ANALYSE SWOT</a:t>
            </a:r>
            <a:endParaRPr lang="fr-FR" dirty="0"/>
          </a:p>
        </p:txBody>
      </p:sp>
      <p:sp>
        <p:nvSpPr>
          <p:cNvPr id="4" name="Espace réservé du numéro de diapositive 3"/>
          <p:cNvSpPr>
            <a:spLocks noGrp="1"/>
          </p:cNvSpPr>
          <p:nvPr>
            <p:ph type="sldNum" sz="quarter" idx="12"/>
          </p:nvPr>
        </p:nvSpPr>
        <p:spPr/>
        <p:txBody>
          <a:bodyPr/>
          <a:lstStyle/>
          <a:p>
            <a:fld id="{27E7E1F2-7BAD-4DB2-A1D2-C192E12D7409}" type="slidenum">
              <a:rPr lang="fr-FR" smtClean="0"/>
              <a:pPr/>
              <a:t>13</a:t>
            </a:fld>
            <a:endParaRPr lang="fr-FR" dirty="0"/>
          </a:p>
        </p:txBody>
      </p:sp>
      <p:sp>
        <p:nvSpPr>
          <p:cNvPr id="5" name="Espace réservé du contenu 2"/>
          <p:cNvSpPr>
            <a:spLocks noGrp="1"/>
          </p:cNvSpPr>
          <p:nvPr>
            <p:ph idx="1"/>
          </p:nvPr>
        </p:nvSpPr>
        <p:spPr>
          <a:xfrm>
            <a:off x="395536" y="1628800"/>
            <a:ext cx="8299450" cy="4248472"/>
          </a:xfr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3d extrusionH="57150">
              <a:bevelT w="38100" h="38100"/>
            </a:sp3d>
          </a:bodyPr>
          <a:lstStyle/>
          <a:p>
            <a:pPr algn="ctr">
              <a:buNone/>
            </a:pPr>
            <a:endParaRPr lang="fr-FR" b="1" dirty="0" smtClean="0">
              <a:solidFill>
                <a:schemeClr val="accent1"/>
              </a:solidFill>
            </a:endParaRPr>
          </a:p>
          <a:p>
            <a:pPr algn="ctr">
              <a:buNone/>
            </a:pPr>
            <a:r>
              <a:rPr lang="fr-FR" sz="4400" b="1" dirty="0" smtClean="0">
                <a:solidFill>
                  <a:schemeClr val="accent1"/>
                </a:solidFill>
              </a:rPr>
              <a:t>« IL N’EST PAS DE VENT FAVORABLE POUR CELUI QUI NE SAIT PAS OU IL VA ».</a:t>
            </a:r>
          </a:p>
          <a:p>
            <a:pPr algn="ctr">
              <a:buNone/>
            </a:pPr>
            <a:r>
              <a:rPr lang="fr-FR" sz="3600" b="1" i="1" dirty="0" smtClean="0">
                <a:solidFill>
                  <a:schemeClr val="accent1"/>
                </a:solidFill>
              </a:rPr>
              <a:t>Sénèque</a:t>
            </a:r>
            <a:endParaRPr lang="fr-FR" sz="3600" b="1" i="1" dirty="0">
              <a:solidFill>
                <a:schemeClr val="accent1"/>
              </a:solidFill>
            </a:endParaRPr>
          </a:p>
        </p:txBody>
      </p:sp>
      <p:pic>
        <p:nvPicPr>
          <p:cNvPr id="7172" name="Picture 4" descr="C:\Users\AMINE\AppData\Local\Microsoft\Windows\Temporary Internet Files\Content.IE5\DQHF34TW\MC90038444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7078" y="139783"/>
            <a:ext cx="936000" cy="96791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AMINE\AppData\Local\Microsoft\Windows\Temporary Internet Files\Content.IE5\FRCB2F3H\MC9002371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68" y="4227096"/>
            <a:ext cx="1114281" cy="1457523"/>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AMINE\AppData\Local\Microsoft\Windows\Temporary Internet Files\Content.IE5\DQHF34TW\MC900439328[1].jp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7250429" y="4448687"/>
            <a:ext cx="1224000" cy="12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4101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ALLAL M. A., Chap. 5, L'ANALYSE SWOT</a:t>
            </a:r>
            <a:endParaRPr lang="fr-FR" dirty="0"/>
          </a:p>
        </p:txBody>
      </p:sp>
      <p:sp>
        <p:nvSpPr>
          <p:cNvPr id="4" name="Espace réservé du numéro de diapositive 3"/>
          <p:cNvSpPr>
            <a:spLocks noGrp="1"/>
          </p:cNvSpPr>
          <p:nvPr>
            <p:ph type="sldNum" sz="quarter" idx="12"/>
          </p:nvPr>
        </p:nvSpPr>
        <p:spPr/>
        <p:txBody>
          <a:bodyPr/>
          <a:lstStyle/>
          <a:p>
            <a:fld id="{27E7E1F2-7BAD-4DB2-A1D2-C192E12D7409}" type="slidenum">
              <a:rPr lang="fr-FR" smtClean="0"/>
              <a:pPr/>
              <a:t>14</a:t>
            </a:fld>
            <a:endParaRPr lang="fr-FR" dirty="0"/>
          </a:p>
        </p:txBody>
      </p:sp>
      <p:sp>
        <p:nvSpPr>
          <p:cNvPr id="6" name="ZoneTexte 5"/>
          <p:cNvSpPr txBox="1"/>
          <p:nvPr/>
        </p:nvSpPr>
        <p:spPr>
          <a:xfrm>
            <a:off x="251520" y="332656"/>
            <a:ext cx="8640960" cy="615553"/>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fr-FR" sz="3400" b="1" dirty="0" smtClean="0">
                <a:solidFill>
                  <a:srgbClr val="00B0F0"/>
                </a:solidFill>
              </a:rPr>
              <a:t>MERCI DE VOTRE AIMABLE ATTENTION</a:t>
            </a:r>
            <a:endParaRPr lang="fr-FR" sz="3400" b="1" dirty="0">
              <a:solidFill>
                <a:srgbClr val="00B0F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963" y="1400075"/>
            <a:ext cx="5426075" cy="462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2277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ALLAL M. A., Chap. 5, L'ANALYSE SWOT</a:t>
            </a:r>
            <a:endParaRPr lang="fr-FR" dirty="0"/>
          </a:p>
        </p:txBody>
      </p:sp>
      <p:sp>
        <p:nvSpPr>
          <p:cNvPr id="4" name="Espace réservé du numéro de diapositive 3"/>
          <p:cNvSpPr>
            <a:spLocks noGrp="1"/>
          </p:cNvSpPr>
          <p:nvPr>
            <p:ph type="sldNum" sz="quarter" idx="12"/>
          </p:nvPr>
        </p:nvSpPr>
        <p:spPr/>
        <p:txBody>
          <a:bodyPr/>
          <a:lstStyle/>
          <a:p>
            <a:fld id="{27E7E1F2-7BAD-4DB2-A1D2-C192E12D7409}" type="slidenum">
              <a:rPr lang="fr-FR" smtClean="0"/>
              <a:pPr/>
              <a:t>15</a:t>
            </a:fld>
            <a:endParaRPr lang="fr-FR" dirty="0"/>
          </a:p>
        </p:txBody>
      </p:sp>
      <p:sp>
        <p:nvSpPr>
          <p:cNvPr id="6" name="ZoneTexte 5"/>
          <p:cNvSpPr txBox="1"/>
          <p:nvPr/>
        </p:nvSpPr>
        <p:spPr>
          <a:xfrm>
            <a:off x="251520" y="332656"/>
            <a:ext cx="8640960" cy="615553"/>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fr-FR" sz="3400" b="1" dirty="0" smtClean="0">
                <a:solidFill>
                  <a:srgbClr val="00B0F0"/>
                </a:solidFill>
              </a:rPr>
              <a:t>ATELIER 1</a:t>
            </a:r>
            <a:endParaRPr lang="fr-FR" sz="3400" b="1" dirty="0">
              <a:solidFill>
                <a:srgbClr val="00B0F0"/>
              </a:solidFill>
            </a:endParaRPr>
          </a:p>
        </p:txBody>
      </p:sp>
      <p:sp>
        <p:nvSpPr>
          <p:cNvPr id="2" name="Rectangle 1"/>
          <p:cNvSpPr/>
          <p:nvPr/>
        </p:nvSpPr>
        <p:spPr>
          <a:xfrm>
            <a:off x="251520" y="1690930"/>
            <a:ext cx="8640960" cy="3970318"/>
          </a:xfrm>
          <a:prstGeom prst="rect">
            <a:avLst/>
          </a:prstGeom>
        </p:spPr>
        <p:txBody>
          <a:bodyPr wrap="square">
            <a:spAutoFit/>
            <a:scene3d>
              <a:camera prst="orthographicFront"/>
              <a:lightRig rig="threePt" dir="t"/>
            </a:scene3d>
            <a:sp3d extrusionH="57150">
              <a:bevelT w="38100" h="38100"/>
            </a:sp3d>
          </a:bodyPr>
          <a:lstStyle/>
          <a:p>
            <a:r>
              <a:rPr lang="fr-FR" b="1" dirty="0">
                <a:solidFill>
                  <a:srgbClr val="C00000"/>
                </a:solidFill>
                <a:latin typeface="Corbel" panose="020B0503020204020204" pitchFamily="34" charset="0"/>
              </a:rPr>
              <a:t>LES QUESTIONS SUIVANTES PRESENTENT DES CARACTERISTIQUES D’UN SECTEUR OU D’UNE ENTREPRISE. POUR CHACUNE DE CES CARACTERISTIQUES, PRECISEZ S’IL S’AGIT, POUR L’ENTREPRISE CONCERNEE, D’UNE FORCE, D’UNE FAIBLESSE, D’UNE MENACE OU D’UNE OPPORTUNITE. EXPLIQUEZ POURQUOI.</a:t>
            </a:r>
          </a:p>
          <a:p>
            <a:r>
              <a:rPr lang="fr-FR" b="1" dirty="0" smtClean="0">
                <a:solidFill>
                  <a:srgbClr val="C00000"/>
                </a:solidFill>
                <a:latin typeface="Corbel" panose="020B0503020204020204" pitchFamily="34" charset="0"/>
              </a:rPr>
              <a:t>1.  L’entreprise dispose </a:t>
            </a:r>
            <a:r>
              <a:rPr lang="fr-FR" b="1" dirty="0">
                <a:solidFill>
                  <a:srgbClr val="C00000"/>
                </a:solidFill>
                <a:latin typeface="Corbel" panose="020B0503020204020204" pitchFamily="34" charset="0"/>
              </a:rPr>
              <a:t>d’une faible trésorerie.</a:t>
            </a:r>
          </a:p>
          <a:p>
            <a:r>
              <a:rPr lang="fr-FR" b="1" dirty="0" smtClean="0">
                <a:solidFill>
                  <a:srgbClr val="C00000"/>
                </a:solidFill>
                <a:latin typeface="Corbel" panose="020B0503020204020204" pitchFamily="34" charset="0"/>
              </a:rPr>
              <a:t>2.  Le </a:t>
            </a:r>
            <a:r>
              <a:rPr lang="fr-FR" b="1" dirty="0">
                <a:solidFill>
                  <a:srgbClr val="C00000"/>
                </a:solidFill>
                <a:latin typeface="Corbel" panose="020B0503020204020204" pitchFamily="34" charset="0"/>
              </a:rPr>
              <a:t>cours de la Bourse de l’entreprise monte régulièrement depuis quelques mois.</a:t>
            </a:r>
          </a:p>
          <a:p>
            <a:r>
              <a:rPr lang="fr-FR" b="1" dirty="0" smtClean="0">
                <a:solidFill>
                  <a:srgbClr val="C00000"/>
                </a:solidFill>
                <a:latin typeface="Corbel" panose="020B0503020204020204" pitchFamily="34" charset="0"/>
              </a:rPr>
              <a:t>3.  L’entreprise </a:t>
            </a:r>
            <a:r>
              <a:rPr lang="fr-FR" b="1" dirty="0">
                <a:solidFill>
                  <a:srgbClr val="C00000"/>
                </a:solidFill>
                <a:latin typeface="Corbel" panose="020B0503020204020204" pitchFamily="34" charset="0"/>
              </a:rPr>
              <a:t>détient un important portefeuille de brevets.</a:t>
            </a:r>
          </a:p>
          <a:p>
            <a:r>
              <a:rPr lang="fr-FR" b="1" dirty="0" smtClean="0">
                <a:solidFill>
                  <a:srgbClr val="C00000"/>
                </a:solidFill>
                <a:latin typeface="Corbel" panose="020B0503020204020204" pitchFamily="34" charset="0"/>
              </a:rPr>
              <a:t>4.  Dans </a:t>
            </a:r>
            <a:r>
              <a:rPr lang="fr-FR" b="1" dirty="0">
                <a:solidFill>
                  <a:srgbClr val="C00000"/>
                </a:solidFill>
                <a:latin typeface="Corbel" panose="020B0503020204020204" pitchFamily="34" charset="0"/>
              </a:rPr>
              <a:t>le secteur de la grande distribution, une nouvelle loi limite le nombre d’implantations de nouvelles grandes surfaces.</a:t>
            </a:r>
          </a:p>
          <a:p>
            <a:r>
              <a:rPr lang="fr-FR" b="1" dirty="0" smtClean="0">
                <a:solidFill>
                  <a:srgbClr val="C00000"/>
                </a:solidFill>
                <a:latin typeface="Corbel" panose="020B0503020204020204" pitchFamily="34" charset="0"/>
              </a:rPr>
              <a:t>5.  Le </a:t>
            </a:r>
            <a:r>
              <a:rPr lang="fr-FR" b="1" dirty="0">
                <a:solidFill>
                  <a:srgbClr val="C00000"/>
                </a:solidFill>
                <a:latin typeface="Corbel" panose="020B0503020204020204" pitchFamily="34" charset="0"/>
              </a:rPr>
              <a:t>gouvernement algérien relance la formule de location-vente pour l’acquisition de logement via l’AADL (agence nationale du développement du logement) et il compte faire appel aux entreprises étrangères.</a:t>
            </a:r>
          </a:p>
          <a:p>
            <a:r>
              <a:rPr lang="fr-FR" b="1" dirty="0" smtClean="0">
                <a:solidFill>
                  <a:srgbClr val="C00000"/>
                </a:solidFill>
                <a:latin typeface="Corbel" panose="020B0503020204020204" pitchFamily="34" charset="0"/>
              </a:rPr>
              <a:t>6.  Un </a:t>
            </a:r>
            <a:r>
              <a:rPr lang="fr-FR" b="1" dirty="0">
                <a:solidFill>
                  <a:srgbClr val="C00000"/>
                </a:solidFill>
                <a:latin typeface="Corbel" panose="020B0503020204020204" pitchFamily="34" charset="0"/>
              </a:rPr>
              <a:t>nouveau concurrent, puissant, arrive dans le secteur.</a:t>
            </a:r>
          </a:p>
          <a:p>
            <a:r>
              <a:rPr lang="fr-FR" b="1" dirty="0" smtClean="0">
                <a:solidFill>
                  <a:srgbClr val="C00000"/>
                </a:solidFill>
                <a:latin typeface="Corbel" panose="020B0503020204020204" pitchFamily="34" charset="0"/>
              </a:rPr>
              <a:t>7.  Le </a:t>
            </a:r>
            <a:r>
              <a:rPr lang="fr-FR" b="1" dirty="0">
                <a:solidFill>
                  <a:srgbClr val="C00000"/>
                </a:solidFill>
                <a:latin typeface="Corbel" panose="020B0503020204020204" pitchFamily="34" charset="0"/>
              </a:rPr>
              <a:t>principal concurrent de l’entreprise est en faillite.</a:t>
            </a:r>
          </a:p>
        </p:txBody>
      </p:sp>
    </p:spTree>
    <p:extLst>
      <p:ext uri="{BB962C8B-B14F-4D97-AF65-F5344CB8AC3E}">
        <p14:creationId xmlns:p14="http://schemas.microsoft.com/office/powerpoint/2010/main" val="1655961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ALLAL M. A., Chap. 5, L'ANALYSE SWOT</a:t>
            </a:r>
            <a:endParaRPr lang="fr-FR" dirty="0"/>
          </a:p>
        </p:txBody>
      </p:sp>
      <p:sp>
        <p:nvSpPr>
          <p:cNvPr id="4" name="Espace réservé du numéro de diapositive 3"/>
          <p:cNvSpPr>
            <a:spLocks noGrp="1"/>
          </p:cNvSpPr>
          <p:nvPr>
            <p:ph type="sldNum" sz="quarter" idx="12"/>
          </p:nvPr>
        </p:nvSpPr>
        <p:spPr/>
        <p:txBody>
          <a:bodyPr/>
          <a:lstStyle/>
          <a:p>
            <a:fld id="{27E7E1F2-7BAD-4DB2-A1D2-C192E12D7409}" type="slidenum">
              <a:rPr lang="fr-FR" smtClean="0"/>
              <a:pPr/>
              <a:t>16</a:t>
            </a:fld>
            <a:endParaRPr lang="fr-FR" dirty="0"/>
          </a:p>
        </p:txBody>
      </p:sp>
      <p:sp>
        <p:nvSpPr>
          <p:cNvPr id="6" name="ZoneTexte 5"/>
          <p:cNvSpPr txBox="1"/>
          <p:nvPr/>
        </p:nvSpPr>
        <p:spPr>
          <a:xfrm>
            <a:off x="251520" y="332656"/>
            <a:ext cx="8640960" cy="615553"/>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fr-FR" sz="3400" b="1" dirty="0" smtClean="0">
                <a:solidFill>
                  <a:srgbClr val="00B0F0"/>
                </a:solidFill>
              </a:rPr>
              <a:t>ATELIER 2 </a:t>
            </a:r>
            <a:r>
              <a:rPr lang="fr-FR" sz="2400" b="1" dirty="0" smtClean="0">
                <a:solidFill>
                  <a:srgbClr val="00B0F0"/>
                </a:solidFill>
              </a:rPr>
              <a:t>(d’après AUF Maghreb)</a:t>
            </a:r>
            <a:endParaRPr lang="fr-FR" sz="2400" b="1" dirty="0">
              <a:solidFill>
                <a:srgbClr val="00B0F0"/>
              </a:solidFill>
            </a:endParaRPr>
          </a:p>
        </p:txBody>
      </p:sp>
      <p:sp>
        <p:nvSpPr>
          <p:cNvPr id="2" name="Rectangle 1"/>
          <p:cNvSpPr/>
          <p:nvPr/>
        </p:nvSpPr>
        <p:spPr>
          <a:xfrm>
            <a:off x="251520" y="1413931"/>
            <a:ext cx="8640960" cy="4401205"/>
          </a:xfrm>
          <a:prstGeom prst="rect">
            <a:avLst/>
          </a:prstGeom>
        </p:spPr>
        <p:txBody>
          <a:bodyPr wrap="square">
            <a:spAutoFit/>
            <a:scene3d>
              <a:camera prst="orthographicFront"/>
              <a:lightRig rig="threePt" dir="t"/>
            </a:scene3d>
            <a:sp3d extrusionH="57150">
              <a:bevelT w="38100" h="38100"/>
            </a:sp3d>
          </a:bodyPr>
          <a:lstStyle/>
          <a:p>
            <a:r>
              <a:rPr lang="fr-FR" sz="1400" b="1" dirty="0">
                <a:latin typeface="Corbel" panose="020B0503020204020204" pitchFamily="34" charset="0"/>
              </a:rPr>
              <a:t>Objectif : </a:t>
            </a:r>
            <a:endParaRPr lang="fr-FR" sz="1400" dirty="0">
              <a:latin typeface="Corbel" panose="020B0503020204020204" pitchFamily="34" charset="0"/>
            </a:endParaRPr>
          </a:p>
          <a:p>
            <a:r>
              <a:rPr lang="fr-FR" sz="1400" dirty="0">
                <a:latin typeface="Corbel" panose="020B0503020204020204" pitchFamily="34" charset="0"/>
              </a:rPr>
              <a:t>L’Ecole doctorale (ED) est créée pour assurer la formation par la recherche. </a:t>
            </a:r>
          </a:p>
          <a:p>
            <a:r>
              <a:rPr lang="fr-FR" sz="1400" b="1" dirty="0">
                <a:latin typeface="Corbel" panose="020B0503020204020204" pitchFamily="34" charset="0"/>
              </a:rPr>
              <a:t>Analyse du champ école doctorale : </a:t>
            </a:r>
            <a:endParaRPr lang="fr-FR" sz="1400" dirty="0">
              <a:latin typeface="Corbel" panose="020B0503020204020204" pitchFamily="34" charset="0"/>
            </a:endParaRPr>
          </a:p>
          <a:p>
            <a:r>
              <a:rPr lang="fr-FR" sz="1400" b="1" dirty="0">
                <a:latin typeface="Corbel" panose="020B0503020204020204" pitchFamily="34" charset="0"/>
              </a:rPr>
              <a:t>a) Fonctionnement de l’ED </a:t>
            </a:r>
            <a:endParaRPr lang="fr-FR" sz="1400" dirty="0">
              <a:latin typeface="Corbel" panose="020B0503020204020204" pitchFamily="34" charset="0"/>
            </a:endParaRPr>
          </a:p>
          <a:p>
            <a:r>
              <a:rPr lang="fr-FR" sz="1400" dirty="0">
                <a:latin typeface="Corbel" panose="020B0503020204020204" pitchFamily="34" charset="0"/>
              </a:rPr>
              <a:t>Les laboratoires sont fortement impliqués dans les </a:t>
            </a:r>
            <a:r>
              <a:rPr lang="fr-FR" sz="1400" dirty="0" smtClean="0">
                <a:latin typeface="Corbel" panose="020B0503020204020204" pitchFamily="34" charset="0"/>
              </a:rPr>
              <a:t>formations ; </a:t>
            </a:r>
            <a:r>
              <a:rPr lang="fr-FR" sz="1400" dirty="0">
                <a:latin typeface="Corbel" panose="020B0503020204020204" pitchFamily="34" charset="0"/>
              </a:rPr>
              <a:t>la gouvernance de </a:t>
            </a:r>
            <a:r>
              <a:rPr lang="fr-FR" sz="1400" dirty="0" smtClean="0">
                <a:latin typeface="Corbel" panose="020B0503020204020204" pitchFamily="34" charset="0"/>
              </a:rPr>
              <a:t>l’ED manque </a:t>
            </a:r>
            <a:r>
              <a:rPr lang="fr-FR" sz="1400" dirty="0">
                <a:latin typeface="Corbel" panose="020B0503020204020204" pitchFamily="34" charset="0"/>
              </a:rPr>
              <a:t>d’organisation par manque de méthodes de travail. L’ED dispose de ressources financières adéquates en lien avec ses activités, mais peuvent être amplifiées si les opportunités </a:t>
            </a:r>
            <a:r>
              <a:rPr lang="fr-FR" sz="1400" dirty="0" smtClean="0">
                <a:latin typeface="Corbel" panose="020B0503020204020204" pitchFamily="34" charset="0"/>
              </a:rPr>
              <a:t>de financement externes (projets européens) sont </a:t>
            </a:r>
            <a:r>
              <a:rPr lang="fr-FR" sz="1400" dirty="0">
                <a:latin typeface="Corbel" panose="020B0503020204020204" pitchFamily="34" charset="0"/>
              </a:rPr>
              <a:t>saisies. </a:t>
            </a:r>
          </a:p>
          <a:p>
            <a:r>
              <a:rPr lang="fr-FR" sz="1400" b="1" dirty="0">
                <a:latin typeface="Corbel" panose="020B0503020204020204" pitchFamily="34" charset="0"/>
              </a:rPr>
              <a:t>b) Encadrement et formation </a:t>
            </a:r>
            <a:endParaRPr lang="fr-FR" sz="1400" dirty="0">
              <a:latin typeface="Corbel" panose="020B0503020204020204" pitchFamily="34" charset="0"/>
            </a:endParaRPr>
          </a:p>
          <a:p>
            <a:r>
              <a:rPr lang="fr-FR" sz="1400" dirty="0">
                <a:latin typeface="Corbel" panose="020B0503020204020204" pitchFamily="34" charset="0"/>
              </a:rPr>
              <a:t>Le nombre de séminaires et ateliers est stable, ce qui ne favorise pas l’innovation. Le nombre de soutenances n’arrive pas à augmenter en raison des nombreuses demandes de prolongation par les doctorants qui n’arrivent pas à soutenir dans les délais pour faute de prise en charge réelle et effective des doctorants</a:t>
            </a:r>
            <a:r>
              <a:rPr lang="fr-FR" sz="1400" dirty="0" smtClean="0">
                <a:latin typeface="Corbel" panose="020B0503020204020204" pitchFamily="34" charset="0"/>
              </a:rPr>
              <a:t>.</a:t>
            </a:r>
          </a:p>
          <a:p>
            <a:r>
              <a:rPr lang="fr-FR" sz="1400" dirty="0">
                <a:latin typeface="Corbel" panose="020B0503020204020204" pitchFamily="34" charset="0"/>
              </a:rPr>
              <a:t>Le secteur utilisateur ne participe que peu dans l’encadrement par manque de relations formelles entre l’ED et l’entreprise. De façon générale, le doctorant est motivé, mais se heurte à son insertion professionnelle d’où un nombre non négligeable d’abandons. Le gros des effectifs ayant soutenu leur doctorat est absorbé par l’université. La procédure d’admission à l’ED est changeante d’année en année. </a:t>
            </a:r>
          </a:p>
          <a:p>
            <a:r>
              <a:rPr lang="fr-FR" sz="1400" dirty="0">
                <a:latin typeface="Corbel" panose="020B0503020204020204" pitchFamily="34" charset="0"/>
              </a:rPr>
              <a:t>L’ED opère dans un environnement peu favorable mais avec de réelles opportunités d’ouverture à l’internationale. Bien que disposant d’un important vivier de chercheurs, l’ED fait face à une véritable préoccupation due à la fuite des cerveaux. Le système méritoire est absent, et la rigidité des textes ne favorisent pas les mobilités, ainsi que la mutualisation des ressources. En outre, il fait signaler que les formations ne sont pas évaluées mais elles sont habilitées par le ministère de tutelle. 	</a:t>
            </a:r>
            <a:r>
              <a:rPr lang="fr-FR" sz="1400" dirty="0" smtClean="0">
                <a:latin typeface="Corbel" panose="020B0503020204020204" pitchFamily="34" charset="0"/>
              </a:rPr>
              <a:t> </a:t>
            </a:r>
            <a:r>
              <a:rPr lang="fr-FR" sz="1400" dirty="0">
                <a:latin typeface="Corbel" panose="020B0503020204020204" pitchFamily="34" charset="0"/>
              </a:rPr>
              <a:t>	</a:t>
            </a:r>
          </a:p>
        </p:txBody>
      </p:sp>
    </p:spTree>
    <p:extLst>
      <p:ext uri="{BB962C8B-B14F-4D97-AF65-F5344CB8AC3E}">
        <p14:creationId xmlns:p14="http://schemas.microsoft.com/office/powerpoint/2010/main" val="13873511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467544" y="2060848"/>
            <a:ext cx="8272462" cy="3216907"/>
          </a:xfrm>
          <a:prstGeom prst="rect">
            <a:avLst/>
          </a:prstGeom>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dk1"/>
          </a:lnRef>
          <a:fillRef idx="2">
            <a:schemeClr val="dk1"/>
          </a:fillRef>
          <a:effectRef idx="1">
            <a:schemeClr val="dk1"/>
          </a:effectRef>
          <a:fontRef idx="minor">
            <a:schemeClr val="dk1"/>
          </a:fontRef>
        </p:style>
        <p:txBody>
          <a:bodyPr lIns="92075" tIns="46038" rIns="92075" bIns="46038">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173038" lvl="0" algn="ctr">
              <a:spcBef>
                <a:spcPts val="2400"/>
              </a:spcBef>
              <a:spcAft>
                <a:spcPts val="1800"/>
              </a:spcAft>
              <a:defRPr/>
            </a:pPr>
            <a:r>
              <a:rPr lang="fr-FR" sz="3600" b="1" kern="0" dirty="0">
                <a:ln w="11430"/>
                <a:solidFill>
                  <a:srgbClr val="EA0000"/>
                </a:solidFill>
                <a:effectLst>
                  <a:outerShdw blurRad="50800" dist="39000" dir="5460000" algn="tl">
                    <a:srgbClr val="000000">
                      <a:alpha val="38000"/>
                    </a:srgbClr>
                  </a:outerShdw>
                </a:effectLst>
                <a:latin typeface="Tahoma" pitchFamily="34" charset="0"/>
                <a:cs typeface="Tahoma" pitchFamily="34" charset="0"/>
              </a:rPr>
              <a:t>« LA STRATEGIE EST, PAR EXCELLENCE, LE LIEU DE CONFRONTATION DE LA PENSEE ET DE L’ACTION. »</a:t>
            </a:r>
          </a:p>
          <a:p>
            <a:pPr marL="173038" lvl="0" algn="ctr">
              <a:spcBef>
                <a:spcPts val="2400"/>
              </a:spcBef>
              <a:spcAft>
                <a:spcPts val="1800"/>
              </a:spcAft>
              <a:defRPr/>
            </a:pPr>
            <a:r>
              <a:rPr lang="fr-FR" sz="2400" b="1" kern="0" dirty="0" smtClean="0">
                <a:ln w="11430"/>
                <a:solidFill>
                  <a:srgbClr val="EA0000"/>
                </a:solidFill>
                <a:effectLst>
                  <a:outerShdw blurRad="50800" dist="39000" dir="5460000" algn="tl">
                    <a:srgbClr val="000000">
                      <a:alpha val="38000"/>
                    </a:srgbClr>
                  </a:outerShdw>
                </a:effectLst>
                <a:latin typeface="Tahoma" pitchFamily="34" charset="0"/>
                <a:cs typeface="Tahoma" pitchFamily="34" charset="0"/>
              </a:rPr>
              <a:t>Michel </a:t>
            </a:r>
            <a:r>
              <a:rPr lang="fr-FR" sz="2400" b="1" kern="0" dirty="0" err="1">
                <a:ln w="11430"/>
                <a:solidFill>
                  <a:srgbClr val="EA0000"/>
                </a:solidFill>
                <a:effectLst>
                  <a:outerShdw blurRad="50800" dist="39000" dir="5460000" algn="tl">
                    <a:srgbClr val="000000">
                      <a:alpha val="38000"/>
                    </a:srgbClr>
                  </a:outerShdw>
                </a:effectLst>
                <a:latin typeface="Tahoma" pitchFamily="34" charset="0"/>
                <a:cs typeface="Tahoma" pitchFamily="34" charset="0"/>
              </a:rPr>
              <a:t>Marchesnay</a:t>
            </a:r>
            <a:endParaRPr lang="fr-FR" sz="2400" b="1" kern="0" dirty="0">
              <a:ln w="11430"/>
              <a:solidFill>
                <a:srgbClr val="EA0000"/>
              </a:solidFill>
              <a:effectLst>
                <a:outerShdw blurRad="50800" dist="39000" dir="5460000" algn="tl">
                  <a:srgbClr val="000000">
                    <a:alpha val="38000"/>
                  </a:srgbClr>
                </a:outerShdw>
              </a:effectLst>
              <a:latin typeface="Tahoma" pitchFamily="34" charset="0"/>
              <a:cs typeface="Tahoma" pitchFamily="34" charset="0"/>
            </a:endParaRPr>
          </a:p>
        </p:txBody>
      </p:sp>
      <p:sp>
        <p:nvSpPr>
          <p:cNvPr id="2" name="Espace réservé du pied de page 1"/>
          <p:cNvSpPr>
            <a:spLocks noGrp="1"/>
          </p:cNvSpPr>
          <p:nvPr>
            <p:ph type="ftr" sz="quarter" idx="11"/>
          </p:nvPr>
        </p:nvSpPr>
        <p:spPr/>
        <p:txBody>
          <a:bodyPr/>
          <a:lstStyle/>
          <a:p>
            <a:r>
              <a:rPr lang="fr-FR" smtClean="0"/>
              <a:t>ALLAL M. A., Chap. 5, L'ANALYSE SWOT</a:t>
            </a:r>
            <a:endParaRPr lang="fr-FR" dirty="0"/>
          </a:p>
        </p:txBody>
      </p:sp>
      <p:sp>
        <p:nvSpPr>
          <p:cNvPr id="3" name="Espace réservé du numéro de diapositive 2"/>
          <p:cNvSpPr>
            <a:spLocks noGrp="1"/>
          </p:cNvSpPr>
          <p:nvPr>
            <p:ph type="sldNum" sz="quarter" idx="12"/>
          </p:nvPr>
        </p:nvSpPr>
        <p:spPr/>
        <p:txBody>
          <a:bodyPr/>
          <a:lstStyle/>
          <a:p>
            <a:fld id="{27E7E1F2-7BAD-4DB2-A1D2-C192E12D7409}" type="slidenum">
              <a:rPr lang="fr-FR" smtClean="0"/>
              <a:t>2</a:t>
            </a:fld>
            <a:endParaRPr lang="fr-FR"/>
          </a:p>
        </p:txBody>
      </p:sp>
    </p:spTree>
    <p:extLst>
      <p:ext uri="{BB962C8B-B14F-4D97-AF65-F5344CB8AC3E}">
        <p14:creationId xmlns:p14="http://schemas.microsoft.com/office/powerpoint/2010/main" val="2496763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179512" y="116632"/>
            <a:ext cx="8712968" cy="1044000"/>
          </a:xfrm>
        </p:spPr>
        <p:txBody>
          <a:bodyPr>
            <a:scene3d>
              <a:camera prst="orthographicFront"/>
              <a:lightRig rig="threePt" dir="t"/>
            </a:scene3d>
            <a:sp3d extrusionH="57150">
              <a:bevelT w="38100" h="38100"/>
            </a:sp3d>
          </a:bodyPr>
          <a:lstStyle/>
          <a:p>
            <a:r>
              <a:rPr lang="fr-FR" b="1" dirty="0" smtClean="0">
                <a:solidFill>
                  <a:schemeClr val="bg1"/>
                </a:solidFill>
                <a:latin typeface="Candara" pitchFamily="34" charset="0"/>
              </a:rPr>
              <a:t>DEFINITIONS</a:t>
            </a:r>
            <a:endParaRPr lang="fr-FR" b="1" dirty="0">
              <a:solidFill>
                <a:schemeClr val="bg1"/>
              </a:solidFill>
              <a:latin typeface="Candara" pitchFamily="34" charset="0"/>
            </a:endParaRPr>
          </a:p>
        </p:txBody>
      </p:sp>
      <p:sp>
        <p:nvSpPr>
          <p:cNvPr id="4" name="Rectangle 3"/>
          <p:cNvSpPr txBox="1">
            <a:spLocks noChangeArrowheads="1"/>
          </p:cNvSpPr>
          <p:nvPr/>
        </p:nvSpPr>
        <p:spPr bwMode="auto">
          <a:xfrm>
            <a:off x="415133" y="4725145"/>
            <a:ext cx="8189315" cy="122413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scene3d>
              <a:camera prst="orthographicFront"/>
              <a:lightRig rig="threePt" dir="t"/>
            </a:scene3d>
            <a:sp3d extrusionH="57150">
              <a:bevelT w="38100" h="38100"/>
            </a:sp3d>
          </a:bodyPr>
          <a:lstStyle/>
          <a:p>
            <a:r>
              <a:rPr lang="fr-FR" sz="2000" b="1" dirty="0" smtClean="0">
                <a:solidFill>
                  <a:srgbClr val="008A00"/>
                </a:solidFill>
                <a:latin typeface="Corbel" panose="020B0503020204020204" pitchFamily="34" charset="0"/>
              </a:rPr>
              <a:t>« LA DÉTERMINATION DES BUTS ET DES OBJECTIFS À LONG TERME D’UNE ORGANISATION ET L’ADOPTION DES ACTIONS ET DES ALLOCATIONS DE RESSOURCES NÉCESSAIRES POUR ATTEINDRE CES BUTS. » </a:t>
            </a:r>
            <a:r>
              <a:rPr lang="fr-FR" sz="2000" b="1" i="1" dirty="0" smtClean="0">
                <a:solidFill>
                  <a:srgbClr val="008A00"/>
                </a:solidFill>
                <a:latin typeface="Corbel" panose="020B0503020204020204" pitchFamily="34" charset="0"/>
              </a:rPr>
              <a:t>(Alfred CHANDLER)</a:t>
            </a:r>
          </a:p>
          <a:p>
            <a:pPr marL="0" marR="0" lvl="0" indent="6350" algn="r" defTabSz="914400" rtl="0" eaLnBrk="0" fontAlgn="base" latinLnBrk="0" hangingPunct="0">
              <a:lnSpc>
                <a:spcPct val="100000"/>
              </a:lnSpc>
              <a:spcBef>
                <a:spcPct val="20000"/>
              </a:spcBef>
              <a:spcAft>
                <a:spcPct val="0"/>
              </a:spcAft>
              <a:buClr>
                <a:schemeClr val="tx1"/>
              </a:buClr>
              <a:buSzTx/>
              <a:buFontTx/>
              <a:buNone/>
              <a:tabLst/>
              <a:defRPr/>
            </a:pPr>
            <a:endParaRPr kumimoji="0" lang="fr-FR" sz="2000" b="1" i="0" u="none" strike="noStrike" kern="0" cap="none" spc="0" normalizeH="0" baseline="0" noProof="0" dirty="0" smtClean="0">
              <a:ln>
                <a:noFill/>
              </a:ln>
              <a:solidFill>
                <a:srgbClr val="008A00"/>
              </a:solidFill>
              <a:effectLst>
                <a:outerShdw blurRad="38100" dist="38100" dir="2700000" algn="tl">
                  <a:srgbClr val="C0C0C0"/>
                </a:outerShdw>
              </a:effectLst>
              <a:uLnTx/>
              <a:uFillTx/>
              <a:latin typeface="Corbel" panose="020B0503020204020204" pitchFamily="34" charset="0"/>
            </a:endParaRPr>
          </a:p>
          <a:p>
            <a:pPr marL="0" marR="0" lvl="0" indent="6350" algn="r" defTabSz="914400" rtl="0" eaLnBrk="0" fontAlgn="base" latinLnBrk="0" hangingPunct="0">
              <a:lnSpc>
                <a:spcPct val="100000"/>
              </a:lnSpc>
              <a:spcBef>
                <a:spcPct val="20000"/>
              </a:spcBef>
              <a:spcAft>
                <a:spcPct val="0"/>
              </a:spcAft>
              <a:buClr>
                <a:schemeClr val="tx1"/>
              </a:buClr>
              <a:buSzTx/>
              <a:buFontTx/>
              <a:buNone/>
              <a:tabLst/>
              <a:defRPr/>
            </a:pPr>
            <a:endParaRPr kumimoji="0" lang="fr-FR" sz="2000" b="1" i="0" u="none" strike="noStrike" kern="0" cap="none" spc="0" normalizeH="0" baseline="0" noProof="0" dirty="0" smtClean="0">
              <a:ln>
                <a:noFill/>
              </a:ln>
              <a:solidFill>
                <a:srgbClr val="008A00"/>
              </a:solidFill>
              <a:effectLst>
                <a:outerShdw blurRad="38100" dist="38100" dir="2700000" algn="tl">
                  <a:srgbClr val="C0C0C0"/>
                </a:outerShdw>
              </a:effectLst>
              <a:uLnTx/>
              <a:uFillTx/>
              <a:latin typeface="Corbel" panose="020B0503020204020204" pitchFamily="34" charset="0"/>
            </a:endParaRPr>
          </a:p>
        </p:txBody>
      </p:sp>
      <p:sp>
        <p:nvSpPr>
          <p:cNvPr id="5" name="Text Box 10"/>
          <p:cNvSpPr txBox="1">
            <a:spLocks noChangeArrowheads="1"/>
          </p:cNvSpPr>
          <p:nvPr/>
        </p:nvSpPr>
        <p:spPr bwMode="auto">
          <a:xfrm>
            <a:off x="415133" y="1340768"/>
            <a:ext cx="8333331" cy="1324081"/>
          </a:xfrm>
          <a:prstGeom prst="rect">
            <a:avLst/>
          </a:prstGeom>
          <a:noFill/>
          <a:ln w="9525" algn="ctr">
            <a:noFill/>
            <a:miter lim="800000"/>
            <a:headEnd/>
            <a:tailEnd/>
          </a:ln>
          <a:effectLst/>
        </p:spPr>
        <p:txBody>
          <a:bodyPr wrap="square" lIns="92075" tIns="46038" rIns="92075" bIns="46038">
            <a:spAutoFit/>
            <a:scene3d>
              <a:camera prst="orthographicFront"/>
              <a:lightRig rig="threePt" dir="t"/>
            </a:scene3d>
            <a:sp3d extrusionH="57150">
              <a:bevelT w="38100" h="38100"/>
            </a:sp3d>
          </a:bodyPr>
          <a:lstStyle/>
          <a:p>
            <a:pPr fontAlgn="base"/>
            <a:r>
              <a:rPr lang="fr-FR" sz="2000" b="1" dirty="0">
                <a:solidFill>
                  <a:srgbClr val="FF0000"/>
                </a:solidFill>
                <a:effectLst>
                  <a:outerShdw blurRad="38100" dist="38100" dir="2700000" algn="tl" rotWithShape="0">
                    <a:srgbClr val="000000"/>
                  </a:outerShdw>
                </a:effectLst>
                <a:latin typeface="Corbel" panose="020B0503020204020204" pitchFamily="34" charset="0"/>
              </a:rPr>
              <a:t>LA STRATEGIE CONSISTE A PLANIFIER LE CHANGEMENT, DANS LE BUT D’ADAPTER LES RESSOURCES DE L’ORGANISATION AUX EXIGENCES DE L’ENVIRONNEMENT CONCURRENTIEL, POUR REALISER ET ATTEINDRE LES OBJECTIFS ET LES BUTS FONDAMENTAUX.</a:t>
            </a:r>
            <a:endParaRPr lang="fr-FR" sz="2000" dirty="0">
              <a:solidFill>
                <a:srgbClr val="FF0000"/>
              </a:solidFill>
              <a:effectLst/>
              <a:latin typeface="Corbel" panose="020B0503020204020204" pitchFamily="34" charset="0"/>
            </a:endParaRPr>
          </a:p>
        </p:txBody>
      </p:sp>
      <p:pic>
        <p:nvPicPr>
          <p:cNvPr id="6" name="Picture 4" descr="Problématique"/>
          <p:cNvPicPr>
            <a:picLocks noChangeAspect="1" noChangeArrowheads="1" noCrop="1"/>
          </p:cNvPicPr>
          <p:nvPr/>
        </p:nvPicPr>
        <p:blipFill>
          <a:blip r:embed="rId2" cstate="print"/>
          <a:srcRect/>
          <a:stretch>
            <a:fillRect/>
          </a:stretch>
        </p:blipFill>
        <p:spPr bwMode="auto">
          <a:xfrm>
            <a:off x="3419872" y="2752018"/>
            <a:ext cx="2386062" cy="1829110"/>
          </a:xfrm>
          <a:prstGeom prst="rect">
            <a:avLst/>
          </a:prstGeom>
          <a:noFill/>
          <a:ln w="9525">
            <a:noFill/>
            <a:miter lim="800000"/>
            <a:headEnd/>
            <a:tailEnd/>
          </a:ln>
        </p:spPr>
      </p:pic>
      <p:sp>
        <p:nvSpPr>
          <p:cNvPr id="2" name="Espace réservé du pied de page 1"/>
          <p:cNvSpPr>
            <a:spLocks noGrp="1"/>
          </p:cNvSpPr>
          <p:nvPr>
            <p:ph type="ftr" sz="quarter" idx="11"/>
          </p:nvPr>
        </p:nvSpPr>
        <p:spPr/>
        <p:txBody>
          <a:bodyPr/>
          <a:lstStyle/>
          <a:p>
            <a:r>
              <a:rPr lang="fr-FR" smtClean="0"/>
              <a:t>ALLAL M. A., Chap. 5, L'ANALYSE SWOT</a:t>
            </a:r>
            <a:endParaRPr lang="fr-FR" dirty="0"/>
          </a:p>
        </p:txBody>
      </p:sp>
      <p:sp>
        <p:nvSpPr>
          <p:cNvPr id="7" name="Espace réservé du numéro de diapositive 6"/>
          <p:cNvSpPr>
            <a:spLocks noGrp="1"/>
          </p:cNvSpPr>
          <p:nvPr>
            <p:ph type="sldNum" sz="quarter" idx="12"/>
          </p:nvPr>
        </p:nvSpPr>
        <p:spPr/>
        <p:txBody>
          <a:bodyPr/>
          <a:lstStyle/>
          <a:p>
            <a:fld id="{27E7E1F2-7BAD-4DB2-A1D2-C192E12D7409}" type="slidenum">
              <a:rPr lang="fr-FR" smtClean="0"/>
              <a:t>3</a:t>
            </a:fld>
            <a:endParaRPr lang="fr-FR"/>
          </a:p>
        </p:txBody>
      </p:sp>
    </p:spTree>
    <p:extLst>
      <p:ext uri="{BB962C8B-B14F-4D97-AF65-F5344CB8AC3E}">
        <p14:creationId xmlns:p14="http://schemas.microsoft.com/office/powerpoint/2010/main" val="4206584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ALLAL M. A., Chap. 5, L'ANALYSE SWOT</a:t>
            </a:r>
            <a:endParaRPr lang="fr-FR" dirty="0"/>
          </a:p>
        </p:txBody>
      </p:sp>
      <p:sp>
        <p:nvSpPr>
          <p:cNvPr id="4" name="Espace réservé du numéro de diapositive 3"/>
          <p:cNvSpPr>
            <a:spLocks noGrp="1"/>
          </p:cNvSpPr>
          <p:nvPr>
            <p:ph type="sldNum" sz="quarter" idx="12"/>
          </p:nvPr>
        </p:nvSpPr>
        <p:spPr/>
        <p:txBody>
          <a:bodyPr/>
          <a:lstStyle/>
          <a:p>
            <a:fld id="{27E7E1F2-7BAD-4DB2-A1D2-C192E12D7409}" type="slidenum">
              <a:rPr lang="fr-FR" smtClean="0"/>
              <a:pPr/>
              <a:t>4</a:t>
            </a:fld>
            <a:endParaRPr lang="fr-FR" dirty="0"/>
          </a:p>
        </p:txBody>
      </p:sp>
      <p:sp>
        <p:nvSpPr>
          <p:cNvPr id="5" name="ZoneTexte 4"/>
          <p:cNvSpPr txBox="1"/>
          <p:nvPr/>
        </p:nvSpPr>
        <p:spPr>
          <a:xfrm>
            <a:off x="395536" y="262389"/>
            <a:ext cx="8352928" cy="646331"/>
          </a:xfrm>
          <a:prstGeom prst="rect">
            <a:avLst/>
          </a:prstGeom>
          <a:noFill/>
        </p:spPr>
        <p:txBody>
          <a:bodyPr wrap="square" rtlCol="0">
            <a:spAutoFit/>
          </a:bodyPr>
          <a:lstStyle/>
          <a:p>
            <a:pPr algn="ctr"/>
            <a:r>
              <a:rPr lang="fr-FR" sz="3600" b="1" dirty="0" smtClean="0">
                <a:solidFill>
                  <a:schemeClr val="bg1"/>
                </a:solidFill>
                <a:latin typeface="Calibri" pitchFamily="34" charset="0"/>
                <a:cs typeface="Calibri" pitchFamily="34" charset="0"/>
              </a:rPr>
              <a:t>ET LES OBJECTIFS DOIVENT ETRE SMART…</a:t>
            </a:r>
            <a:endParaRPr lang="fr-FR" sz="3600" b="1" dirty="0">
              <a:solidFill>
                <a:schemeClr val="bg1"/>
              </a:solidFill>
              <a:latin typeface="Calibri" pitchFamily="34" charset="0"/>
              <a:cs typeface="Calibri" pitchFamily="34" charset="0"/>
            </a:endParaRPr>
          </a:p>
        </p:txBody>
      </p:sp>
      <p:sp>
        <p:nvSpPr>
          <p:cNvPr id="6" name="Text Box 5"/>
          <p:cNvSpPr txBox="1">
            <a:spLocks noChangeArrowheads="1"/>
          </p:cNvSpPr>
          <p:nvPr/>
        </p:nvSpPr>
        <p:spPr bwMode="auto">
          <a:xfrm>
            <a:off x="2627784" y="1628800"/>
            <a:ext cx="3919289" cy="3924000"/>
          </a:xfrm>
          <a:prstGeom prst="roundRect">
            <a:avLst>
              <a:gd name="adj" fmla="val 9466"/>
            </a:avLst>
          </a:prstGeom>
          <a:solidFill>
            <a:srgbClr val="FF881F">
              <a:lumMod val="20000"/>
              <a:lumOff val="80000"/>
              <a:alpha val="12000"/>
            </a:srgbClr>
          </a:solidFill>
          <a:ln w="9525" algn="ctr">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2075" tIns="46038" rIns="92075" bIns="46038">
            <a:spAutoFit/>
            <a:scene3d>
              <a:camera prst="orthographicFront"/>
              <a:lightRig rig="threePt" dir="t"/>
            </a:scene3d>
            <a:sp3d extrusionH="57150">
              <a:bevelT w="50800" h="38100" prst="riblet"/>
            </a:sp3d>
          </a:bodyPr>
          <a:lstStyle/>
          <a:p>
            <a:pPr marL="361950" indent="-361950">
              <a:lnSpc>
                <a:spcPct val="90000"/>
              </a:lnSpc>
              <a:buClr>
                <a:srgbClr val="576A2C">
                  <a:lumMod val="75000"/>
                </a:srgbClr>
              </a:buClr>
              <a:buFont typeface="Wingdings" pitchFamily="2" charset="2"/>
              <a:buChar char="§"/>
              <a:tabLst>
                <a:tab pos="361950" algn="l"/>
              </a:tabLst>
              <a:defRPr/>
            </a:pPr>
            <a:r>
              <a:rPr lang="fr-FR" sz="5400" b="1" kern="0" dirty="0">
                <a:solidFill>
                  <a:sysClr val="windowText" lastClr="000000"/>
                </a:solidFill>
                <a:latin typeface="Verdana" pitchFamily="34" charset="0"/>
              </a:rPr>
              <a:t> </a:t>
            </a:r>
            <a:r>
              <a:rPr lang="fr-FR" sz="5400" b="1" kern="0" dirty="0" smtClean="0">
                <a:solidFill>
                  <a:sysClr val="windowText" lastClr="000000"/>
                </a:solidFill>
                <a:effectLst>
                  <a:glow rad="228600">
                    <a:srgbClr val="771C00">
                      <a:satMod val="175000"/>
                      <a:alpha val="40000"/>
                    </a:srgbClr>
                  </a:glow>
                </a:effectLst>
                <a:latin typeface="Verdana" pitchFamily="34" charset="0"/>
              </a:rPr>
              <a:t>S</a:t>
            </a:r>
            <a:r>
              <a:rPr lang="fr-FR" sz="2800" b="1" kern="0" dirty="0" smtClean="0">
                <a:solidFill>
                  <a:srgbClr val="244872">
                    <a:lumMod val="50000"/>
                  </a:srgbClr>
                </a:solidFill>
                <a:latin typeface="Verdana" pitchFamily="34" charset="0"/>
              </a:rPr>
              <a:t>PECIFIQUE</a:t>
            </a:r>
            <a:endParaRPr lang="fr-FR" sz="2800" b="1" kern="0" dirty="0">
              <a:solidFill>
                <a:srgbClr val="244872">
                  <a:lumMod val="50000"/>
                </a:srgbClr>
              </a:solidFill>
              <a:latin typeface="Verdana" pitchFamily="34" charset="0"/>
            </a:endParaRPr>
          </a:p>
          <a:p>
            <a:pPr marL="361950" indent="-361950">
              <a:lnSpc>
                <a:spcPct val="90000"/>
              </a:lnSpc>
              <a:buClr>
                <a:srgbClr val="576A2C">
                  <a:lumMod val="75000"/>
                </a:srgbClr>
              </a:buClr>
              <a:buFont typeface="Wingdings" pitchFamily="2" charset="2"/>
              <a:buChar char="§"/>
              <a:tabLst>
                <a:tab pos="361950" algn="l"/>
              </a:tabLst>
              <a:defRPr/>
            </a:pPr>
            <a:r>
              <a:rPr lang="fr-FR" sz="5400" b="1" kern="0" dirty="0">
                <a:solidFill>
                  <a:sysClr val="windowText" lastClr="000000"/>
                </a:solidFill>
                <a:latin typeface="Verdana" pitchFamily="34" charset="0"/>
              </a:rPr>
              <a:t> </a:t>
            </a:r>
            <a:r>
              <a:rPr lang="fr-FR" sz="5400" b="1" kern="0" dirty="0" smtClean="0">
                <a:solidFill>
                  <a:sysClr val="windowText" lastClr="000000"/>
                </a:solidFill>
                <a:effectLst>
                  <a:glow rad="228600">
                    <a:srgbClr val="771C00">
                      <a:satMod val="175000"/>
                      <a:alpha val="40000"/>
                    </a:srgbClr>
                  </a:glow>
                </a:effectLst>
                <a:latin typeface="Verdana" pitchFamily="34" charset="0"/>
              </a:rPr>
              <a:t>M</a:t>
            </a:r>
            <a:r>
              <a:rPr lang="fr-FR" sz="2800" b="1" kern="0" dirty="0" smtClean="0">
                <a:solidFill>
                  <a:srgbClr val="244872">
                    <a:lumMod val="50000"/>
                  </a:srgbClr>
                </a:solidFill>
                <a:latin typeface="Verdana" pitchFamily="34" charset="0"/>
              </a:rPr>
              <a:t>ESURABLE</a:t>
            </a:r>
            <a:endParaRPr lang="fr-FR" sz="2800" b="1" kern="0" dirty="0">
              <a:solidFill>
                <a:srgbClr val="244872">
                  <a:lumMod val="50000"/>
                </a:srgbClr>
              </a:solidFill>
              <a:latin typeface="Verdana" pitchFamily="34" charset="0"/>
            </a:endParaRPr>
          </a:p>
          <a:p>
            <a:pPr marL="361950" indent="-361950">
              <a:lnSpc>
                <a:spcPct val="90000"/>
              </a:lnSpc>
              <a:buClr>
                <a:srgbClr val="576A2C">
                  <a:lumMod val="75000"/>
                </a:srgbClr>
              </a:buClr>
              <a:buFont typeface="Wingdings" pitchFamily="2" charset="2"/>
              <a:buChar char="§"/>
              <a:tabLst>
                <a:tab pos="361950" algn="l"/>
              </a:tabLst>
              <a:defRPr/>
            </a:pPr>
            <a:r>
              <a:rPr lang="fr-FR" sz="5400" b="1" kern="0" dirty="0">
                <a:solidFill>
                  <a:sysClr val="windowText" lastClr="000000"/>
                </a:solidFill>
                <a:latin typeface="Verdana" pitchFamily="34" charset="0"/>
              </a:rPr>
              <a:t> </a:t>
            </a:r>
            <a:r>
              <a:rPr lang="fr-FR" sz="5400" b="1" kern="0" dirty="0" smtClean="0">
                <a:solidFill>
                  <a:sysClr val="windowText" lastClr="000000"/>
                </a:solidFill>
                <a:effectLst>
                  <a:glow rad="228600">
                    <a:srgbClr val="771C00">
                      <a:satMod val="175000"/>
                      <a:alpha val="40000"/>
                    </a:srgbClr>
                  </a:glow>
                </a:effectLst>
                <a:latin typeface="Verdana" pitchFamily="34" charset="0"/>
              </a:rPr>
              <a:t>A</a:t>
            </a:r>
            <a:r>
              <a:rPr lang="fr-FR" sz="2800" b="1" kern="0" dirty="0" smtClean="0">
                <a:solidFill>
                  <a:srgbClr val="244872">
                    <a:lumMod val="50000"/>
                  </a:srgbClr>
                </a:solidFill>
                <a:latin typeface="Verdana" pitchFamily="34" charset="0"/>
              </a:rPr>
              <a:t>SSIGNABLE</a:t>
            </a:r>
            <a:endParaRPr lang="fr-FR" sz="2800" b="1" kern="0" dirty="0">
              <a:solidFill>
                <a:srgbClr val="244872">
                  <a:lumMod val="50000"/>
                </a:srgbClr>
              </a:solidFill>
              <a:latin typeface="Verdana" pitchFamily="34" charset="0"/>
            </a:endParaRPr>
          </a:p>
          <a:p>
            <a:pPr marL="361950" indent="-361950">
              <a:lnSpc>
                <a:spcPct val="90000"/>
              </a:lnSpc>
              <a:buClr>
                <a:srgbClr val="576A2C">
                  <a:lumMod val="75000"/>
                </a:srgbClr>
              </a:buClr>
              <a:buFont typeface="Wingdings" pitchFamily="2" charset="2"/>
              <a:buChar char="§"/>
              <a:tabLst>
                <a:tab pos="361950" algn="l"/>
              </a:tabLst>
              <a:defRPr/>
            </a:pPr>
            <a:r>
              <a:rPr lang="fr-FR" sz="5400" b="1" kern="0" dirty="0">
                <a:solidFill>
                  <a:sysClr val="windowText" lastClr="000000"/>
                </a:solidFill>
                <a:latin typeface="Verdana" pitchFamily="34" charset="0"/>
              </a:rPr>
              <a:t> </a:t>
            </a:r>
            <a:r>
              <a:rPr lang="fr-FR" sz="5400" b="1" kern="0" dirty="0" smtClean="0">
                <a:solidFill>
                  <a:sysClr val="windowText" lastClr="000000"/>
                </a:solidFill>
                <a:effectLst>
                  <a:glow rad="228600">
                    <a:srgbClr val="771C00">
                      <a:satMod val="175000"/>
                      <a:alpha val="40000"/>
                    </a:srgbClr>
                  </a:glow>
                </a:effectLst>
                <a:latin typeface="Verdana" pitchFamily="34" charset="0"/>
              </a:rPr>
              <a:t>R</a:t>
            </a:r>
            <a:r>
              <a:rPr lang="fr-FR" sz="2800" b="1" kern="0" dirty="0" smtClean="0">
                <a:solidFill>
                  <a:srgbClr val="244872">
                    <a:lumMod val="50000"/>
                  </a:srgbClr>
                </a:solidFill>
                <a:latin typeface="Verdana" pitchFamily="34" charset="0"/>
              </a:rPr>
              <a:t>EALISABLE</a:t>
            </a:r>
            <a:endParaRPr lang="fr-FR" sz="2800" b="1" kern="0" dirty="0">
              <a:solidFill>
                <a:srgbClr val="244872">
                  <a:lumMod val="50000"/>
                </a:srgbClr>
              </a:solidFill>
              <a:latin typeface="Verdana" pitchFamily="34" charset="0"/>
            </a:endParaRPr>
          </a:p>
          <a:p>
            <a:pPr marL="361950" indent="-361950">
              <a:lnSpc>
                <a:spcPct val="90000"/>
              </a:lnSpc>
              <a:buClr>
                <a:srgbClr val="576A2C">
                  <a:lumMod val="75000"/>
                </a:srgbClr>
              </a:buClr>
              <a:buFont typeface="Wingdings" pitchFamily="2" charset="2"/>
              <a:buChar char="§"/>
              <a:tabLst>
                <a:tab pos="361950" algn="l"/>
              </a:tabLst>
              <a:defRPr/>
            </a:pPr>
            <a:r>
              <a:rPr lang="fr-FR" sz="5400" b="1" kern="0" dirty="0">
                <a:solidFill>
                  <a:sysClr val="windowText" lastClr="000000"/>
                </a:solidFill>
                <a:latin typeface="Verdana" pitchFamily="34" charset="0"/>
              </a:rPr>
              <a:t> </a:t>
            </a:r>
            <a:r>
              <a:rPr lang="fr-FR" sz="5400" b="1" kern="0" dirty="0" smtClean="0">
                <a:solidFill>
                  <a:sysClr val="windowText" lastClr="000000"/>
                </a:solidFill>
                <a:effectLst>
                  <a:glow rad="228600">
                    <a:srgbClr val="771C00">
                      <a:satMod val="175000"/>
                      <a:alpha val="40000"/>
                    </a:srgbClr>
                  </a:glow>
                </a:effectLst>
                <a:latin typeface="Verdana" pitchFamily="34" charset="0"/>
              </a:rPr>
              <a:t>T</a:t>
            </a:r>
            <a:r>
              <a:rPr lang="fr-FR" sz="2800" b="1" kern="0" dirty="0" smtClean="0">
                <a:solidFill>
                  <a:srgbClr val="244872">
                    <a:lumMod val="50000"/>
                  </a:srgbClr>
                </a:solidFill>
                <a:latin typeface="Verdana" pitchFamily="34" charset="0"/>
              </a:rPr>
              <a:t>EMPOREL</a:t>
            </a:r>
            <a:endParaRPr lang="fr-FR" sz="2800" b="1" kern="0" dirty="0">
              <a:solidFill>
                <a:srgbClr val="244872">
                  <a:lumMod val="50000"/>
                </a:srgbClr>
              </a:solidFill>
              <a:latin typeface="Verdana" pitchFamily="34" charset="0"/>
            </a:endParaRPr>
          </a:p>
        </p:txBody>
      </p:sp>
      <p:pic>
        <p:nvPicPr>
          <p:cNvPr id="7" name="Picture 6" descr="CCAR014"/>
          <p:cNvPicPr>
            <a:picLocks noChangeAspect="1" noChangeArrowheads="1"/>
          </p:cNvPicPr>
          <p:nvPr/>
        </p:nvPicPr>
        <p:blipFill>
          <a:blip r:embed="rId2" cstate="print"/>
          <a:srcRect/>
          <a:stretch>
            <a:fillRect/>
          </a:stretch>
        </p:blipFill>
        <p:spPr bwMode="auto">
          <a:xfrm>
            <a:off x="256506" y="3068960"/>
            <a:ext cx="2190767" cy="1404000"/>
          </a:xfrm>
          <a:prstGeom prst="rect">
            <a:avLst/>
          </a:prstGeom>
          <a:ln>
            <a:noFill/>
          </a:ln>
          <a:effectLst>
            <a:outerShdw blurRad="292100" dist="139700" dir="2700000" algn="tl" rotWithShape="0">
              <a:srgbClr val="333333">
                <a:alpha val="65000"/>
              </a:srgbClr>
            </a:outerShdw>
          </a:effectLst>
        </p:spPr>
      </p:pic>
      <p:pic>
        <p:nvPicPr>
          <p:cNvPr id="8" name="Picture 7" descr="SMART"/>
          <p:cNvPicPr>
            <a:picLocks noChangeAspect="1" noChangeArrowheads="1"/>
          </p:cNvPicPr>
          <p:nvPr/>
        </p:nvPicPr>
        <p:blipFill>
          <a:blip r:embed="rId3" cstate="print"/>
          <a:srcRect/>
          <a:stretch>
            <a:fillRect/>
          </a:stretch>
        </p:blipFill>
        <p:spPr bwMode="auto">
          <a:xfrm>
            <a:off x="6732240" y="2996952"/>
            <a:ext cx="2088232" cy="13916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46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wd">
                                    <p:tmPct val="50000"/>
                                  </p:iterate>
                                  <p:childTnLst>
                                    <p:set>
                                      <p:cBhvr>
                                        <p:cTn id="6" dur="1" fill="hold">
                                          <p:stCondLst>
                                            <p:cond delay="0"/>
                                          </p:stCondLst>
                                        </p:cTn>
                                        <p:tgtEl>
                                          <p:spTgt spid="6"/>
                                        </p:tgtEl>
                                        <p:attrNameLst>
                                          <p:attrName>style.visibility</p:attrName>
                                        </p:attrNameLst>
                                      </p:cBhvr>
                                      <p:to>
                                        <p:strVal val="visible"/>
                                      </p:to>
                                    </p:set>
                                    <p:set>
                                      <p:cBhvr>
                                        <p:cTn id="7" dur="1365" fill="hold">
                                          <p:stCondLst>
                                            <p:cond delay="0"/>
                                          </p:stCondLst>
                                        </p:cTn>
                                        <p:tgtEl>
                                          <p:spTgt spid="6"/>
                                        </p:tgtEl>
                                        <p:attrNameLst>
                                          <p:attrName>style.rotation</p:attrName>
                                        </p:attrNameLst>
                                      </p:cBhvr>
                                      <p:to>
                                        <p:strVal val="-45.0"/>
                                      </p:to>
                                    </p:set>
                                    <p:anim calcmode="lin" valueType="num">
                                      <p:cBhvr>
                                        <p:cTn id="8" dur="1365" fill="hold">
                                          <p:stCondLst>
                                            <p:cond delay="1365"/>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9" dur="1365"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0" dur="468" decel="50000" autoRev="1" fill="hold">
                                          <p:stCondLst>
                                            <p:cond delay="1365"/>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1" dur="408" fill="hold">
                                          <p:stCondLst>
                                            <p:cond delay="259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ALLAL M. A., Chap. 5, L'ANALYSE SWOT</a:t>
            </a:r>
            <a:endParaRPr lang="fr-FR" dirty="0"/>
          </a:p>
        </p:txBody>
      </p:sp>
      <p:sp>
        <p:nvSpPr>
          <p:cNvPr id="4" name="Espace réservé du numéro de diapositive 3"/>
          <p:cNvSpPr>
            <a:spLocks noGrp="1"/>
          </p:cNvSpPr>
          <p:nvPr>
            <p:ph type="sldNum" sz="quarter" idx="12"/>
          </p:nvPr>
        </p:nvSpPr>
        <p:spPr/>
        <p:txBody>
          <a:bodyPr/>
          <a:lstStyle/>
          <a:p>
            <a:fld id="{27E7E1F2-7BAD-4DB2-A1D2-C192E12D7409}" type="slidenum">
              <a:rPr lang="fr-FR" smtClean="0"/>
              <a:pPr/>
              <a:t>5</a:t>
            </a:fld>
            <a:endParaRPr lang="fr-FR" dirty="0"/>
          </a:p>
        </p:txBody>
      </p:sp>
      <p:sp>
        <p:nvSpPr>
          <p:cNvPr id="5" name="ZoneTexte 4"/>
          <p:cNvSpPr txBox="1"/>
          <p:nvPr/>
        </p:nvSpPr>
        <p:spPr>
          <a:xfrm>
            <a:off x="395536" y="334397"/>
            <a:ext cx="8352928" cy="646331"/>
          </a:xfrm>
          <a:prstGeom prst="rect">
            <a:avLst/>
          </a:prstGeom>
          <a:noFill/>
        </p:spPr>
        <p:txBody>
          <a:bodyPr wrap="square" rtlCol="0">
            <a:spAutoFit/>
          </a:bodyPr>
          <a:lstStyle/>
          <a:p>
            <a:pPr algn="ctr"/>
            <a:r>
              <a:rPr lang="fr-FR" sz="3600" b="1" dirty="0" smtClean="0">
                <a:solidFill>
                  <a:schemeClr val="bg1"/>
                </a:solidFill>
                <a:latin typeface="Calibri" pitchFamily="34" charset="0"/>
                <a:cs typeface="Calibri" pitchFamily="34" charset="0"/>
              </a:rPr>
              <a:t>ANALYSE SWOT</a:t>
            </a:r>
            <a:endParaRPr lang="fr-FR" sz="3600" b="1" dirty="0">
              <a:solidFill>
                <a:schemeClr val="bg1"/>
              </a:solidFill>
              <a:latin typeface="Calibri" pitchFamily="34" charset="0"/>
              <a:cs typeface="Calibri" pitchFamily="34" charset="0"/>
            </a:endParaRPr>
          </a:p>
        </p:txBody>
      </p:sp>
      <p:grpSp>
        <p:nvGrpSpPr>
          <p:cNvPr id="24" name="Groupe 23"/>
          <p:cNvGrpSpPr/>
          <p:nvPr/>
        </p:nvGrpSpPr>
        <p:grpSpPr>
          <a:xfrm>
            <a:off x="1763824" y="1268760"/>
            <a:ext cx="5400464" cy="4767594"/>
            <a:chOff x="1763824" y="1829758"/>
            <a:chExt cx="5400464" cy="4767594"/>
          </a:xfrm>
        </p:grpSpPr>
        <p:grpSp>
          <p:nvGrpSpPr>
            <p:cNvPr id="25" name="Groupe 24"/>
            <p:cNvGrpSpPr/>
            <p:nvPr/>
          </p:nvGrpSpPr>
          <p:grpSpPr>
            <a:xfrm>
              <a:off x="2927691" y="2212535"/>
              <a:ext cx="3096000" cy="4240817"/>
              <a:chOff x="2927691" y="2212535"/>
              <a:chExt cx="3096000" cy="4240817"/>
            </a:xfrm>
          </p:grpSpPr>
          <p:cxnSp>
            <p:nvCxnSpPr>
              <p:cNvPr id="35" name="Connecteur droit 34"/>
              <p:cNvCxnSpPr/>
              <p:nvPr/>
            </p:nvCxnSpPr>
            <p:spPr>
              <a:xfrm>
                <a:off x="4476035" y="4485611"/>
                <a:ext cx="0" cy="1967741"/>
              </a:xfrm>
              <a:prstGeom prst="line">
                <a:avLst/>
              </a:prstGeom>
              <a:noFill/>
              <a:ln w="38100" cap="flat" cmpd="sng" algn="ctr">
                <a:solidFill>
                  <a:srgbClr val="00B0F0"/>
                </a:solidFill>
                <a:prstDash val="solid"/>
              </a:ln>
              <a:effectLst/>
            </p:spPr>
          </p:cxnSp>
          <p:cxnSp>
            <p:nvCxnSpPr>
              <p:cNvPr id="36" name="Connecteur droit 35"/>
              <p:cNvCxnSpPr/>
              <p:nvPr/>
            </p:nvCxnSpPr>
            <p:spPr>
              <a:xfrm>
                <a:off x="4454498" y="2212535"/>
                <a:ext cx="0" cy="468000"/>
              </a:xfrm>
              <a:prstGeom prst="line">
                <a:avLst/>
              </a:prstGeom>
              <a:noFill/>
              <a:ln w="38100" cap="flat" cmpd="sng" algn="ctr">
                <a:solidFill>
                  <a:srgbClr val="00B0F0"/>
                </a:solidFill>
                <a:prstDash val="solid"/>
              </a:ln>
              <a:effectLst/>
            </p:spPr>
          </p:cxnSp>
          <p:sp>
            <p:nvSpPr>
              <p:cNvPr id="37" name="Rectangle 36"/>
              <p:cNvSpPr/>
              <p:nvPr/>
            </p:nvSpPr>
            <p:spPr>
              <a:xfrm>
                <a:off x="2927691" y="2699275"/>
                <a:ext cx="3096000" cy="1800000"/>
              </a:xfrm>
              <a:prstGeom prst="rect">
                <a:avLst/>
              </a:prstGeom>
              <a:noFill/>
              <a:ln w="38100" cap="flat" cmpd="sng" algn="ctr">
                <a:solidFill>
                  <a:srgbClr val="00B0F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fr-FR" sz="1800" b="0" i="0" u="none" strike="noStrike" kern="0" cap="none" spc="0" normalizeH="0" baseline="0" noProof="0" smtClean="0">
                  <a:ln>
                    <a:noFill/>
                  </a:ln>
                  <a:solidFill>
                    <a:srgbClr val="FFFFFF"/>
                  </a:solidFill>
                  <a:effectLst/>
                  <a:uLnTx/>
                  <a:uFillTx/>
                  <a:latin typeface="Tahoma"/>
                  <a:ea typeface="+mn-ea"/>
                  <a:cs typeface="+mn-cs"/>
                </a:endParaRPr>
              </a:p>
            </p:txBody>
          </p:sp>
        </p:grpSp>
        <p:sp>
          <p:nvSpPr>
            <p:cNvPr id="26" name="Organigramme : Processus 25"/>
            <p:cNvSpPr/>
            <p:nvPr/>
          </p:nvSpPr>
          <p:spPr>
            <a:xfrm>
              <a:off x="2915816" y="1829758"/>
              <a:ext cx="3096343" cy="720080"/>
            </a:xfrm>
            <a:prstGeom prst="flowChartProcess">
              <a:avLst/>
            </a:prstGeom>
            <a:solidFill>
              <a:srgbClr val="66CCFF"/>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600" b="1" i="0" u="none" strike="noStrike" kern="0" cap="none" spc="0" normalizeH="0" baseline="0" noProof="0" dirty="0" smtClean="0">
                  <a:ln w="1905"/>
                  <a:gradFill>
                    <a:gsLst>
                      <a:gs pos="0">
                        <a:srgbClr val="005CE7">
                          <a:shade val="20000"/>
                          <a:satMod val="200000"/>
                        </a:srgbClr>
                      </a:gs>
                      <a:gs pos="78000">
                        <a:srgbClr val="005CE7">
                          <a:tint val="90000"/>
                          <a:shade val="89000"/>
                          <a:satMod val="220000"/>
                        </a:srgbClr>
                      </a:gs>
                      <a:gs pos="100000">
                        <a:srgbClr val="005CE7">
                          <a:tint val="12000"/>
                          <a:satMod val="255000"/>
                        </a:srgbClr>
                      </a:gs>
                    </a:gsLst>
                    <a:lin ang="5400000"/>
                  </a:gradFill>
                  <a:effectLst>
                    <a:innerShdw blurRad="69850" dist="43180" dir="5400000">
                      <a:srgbClr val="000000">
                        <a:alpha val="65000"/>
                      </a:srgbClr>
                    </a:innerShdw>
                  </a:effectLst>
                  <a:uLnTx/>
                  <a:uFillTx/>
                  <a:latin typeface="Corbel" pitchFamily="34" charset="0"/>
                  <a:ea typeface="+mn-ea"/>
                  <a:cs typeface="+mn-cs"/>
                </a:rPr>
                <a:t>IDENTIFIER LA MISSION ET LES OBJECTIFS DE L’ORGANISATION</a:t>
              </a:r>
            </a:p>
          </p:txBody>
        </p:sp>
        <p:sp>
          <p:nvSpPr>
            <p:cNvPr id="27" name="Organigramme : Processus 26"/>
            <p:cNvSpPr/>
            <p:nvPr/>
          </p:nvSpPr>
          <p:spPr>
            <a:xfrm>
              <a:off x="1763824" y="2770681"/>
              <a:ext cx="2448000" cy="741600"/>
            </a:xfrm>
            <a:prstGeom prst="flowChartProcess">
              <a:avLst/>
            </a:prstGeom>
            <a:solidFill>
              <a:srgbClr val="66CCFF"/>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600" b="1" i="0" u="none" strike="noStrike" kern="0" cap="none" spc="0" normalizeH="0" baseline="0" noProof="0" smtClean="0">
                  <a:ln w="1905"/>
                  <a:gradFill>
                    <a:gsLst>
                      <a:gs pos="0">
                        <a:srgbClr val="005CE7">
                          <a:shade val="20000"/>
                          <a:satMod val="200000"/>
                        </a:srgbClr>
                      </a:gs>
                      <a:gs pos="78000">
                        <a:srgbClr val="005CE7">
                          <a:tint val="90000"/>
                          <a:shade val="89000"/>
                          <a:satMod val="220000"/>
                        </a:srgbClr>
                      </a:gs>
                      <a:gs pos="100000">
                        <a:srgbClr val="005CE7">
                          <a:tint val="12000"/>
                          <a:satMod val="255000"/>
                        </a:srgbClr>
                      </a:gs>
                    </a:gsLst>
                    <a:lin ang="5400000"/>
                  </a:gradFill>
                  <a:effectLst>
                    <a:innerShdw blurRad="69850" dist="43180" dir="5400000">
                      <a:srgbClr val="000000">
                        <a:alpha val="65000"/>
                      </a:srgbClr>
                    </a:innerShdw>
                  </a:effectLst>
                  <a:uLnTx/>
                  <a:uFillTx/>
                  <a:latin typeface="Corbel" pitchFamily="34" charset="0"/>
                  <a:ea typeface="+mn-ea"/>
                  <a:cs typeface="+mn-cs"/>
                </a:rPr>
                <a:t>ANALYSER L’ENVIRONNEMENT EXTERNE</a:t>
              </a:r>
              <a:endParaRPr kumimoji="0" lang="fr-FR" sz="1600" b="1" i="0" u="none" strike="noStrike" kern="0" cap="none" spc="0" normalizeH="0" baseline="0" noProof="0" dirty="0" smtClean="0">
                <a:ln w="1905"/>
                <a:gradFill>
                  <a:gsLst>
                    <a:gs pos="0">
                      <a:srgbClr val="005CE7">
                        <a:shade val="20000"/>
                        <a:satMod val="200000"/>
                      </a:srgbClr>
                    </a:gs>
                    <a:gs pos="78000">
                      <a:srgbClr val="005CE7">
                        <a:tint val="90000"/>
                        <a:shade val="89000"/>
                        <a:satMod val="220000"/>
                      </a:srgbClr>
                    </a:gs>
                    <a:gs pos="100000">
                      <a:srgbClr val="005CE7">
                        <a:tint val="12000"/>
                        <a:satMod val="255000"/>
                      </a:srgbClr>
                    </a:gs>
                  </a:gsLst>
                  <a:lin ang="5400000"/>
                </a:gradFill>
                <a:effectLst>
                  <a:innerShdw blurRad="69850" dist="43180" dir="5400000">
                    <a:srgbClr val="000000">
                      <a:alpha val="65000"/>
                    </a:srgbClr>
                  </a:innerShdw>
                </a:effectLst>
                <a:uLnTx/>
                <a:uFillTx/>
                <a:latin typeface="Corbel" pitchFamily="34" charset="0"/>
                <a:ea typeface="+mn-ea"/>
                <a:cs typeface="+mn-cs"/>
              </a:endParaRPr>
            </a:p>
          </p:txBody>
        </p:sp>
        <p:sp>
          <p:nvSpPr>
            <p:cNvPr id="28" name="Organigramme : Processus 27"/>
            <p:cNvSpPr/>
            <p:nvPr/>
          </p:nvSpPr>
          <p:spPr>
            <a:xfrm>
              <a:off x="4716016" y="2769655"/>
              <a:ext cx="2448272" cy="742626"/>
            </a:xfrm>
            <a:prstGeom prst="flowChartProcess">
              <a:avLst/>
            </a:prstGeom>
            <a:solidFill>
              <a:srgbClr val="66CCFF"/>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600" b="1" i="0" u="none" strike="noStrike" kern="0" cap="none" spc="0" normalizeH="0" baseline="0" noProof="0" dirty="0" smtClean="0">
                  <a:ln w="1905"/>
                  <a:gradFill>
                    <a:gsLst>
                      <a:gs pos="0">
                        <a:srgbClr val="005CE7">
                          <a:shade val="20000"/>
                          <a:satMod val="200000"/>
                        </a:srgbClr>
                      </a:gs>
                      <a:gs pos="78000">
                        <a:srgbClr val="005CE7">
                          <a:tint val="90000"/>
                          <a:shade val="89000"/>
                          <a:satMod val="220000"/>
                        </a:srgbClr>
                      </a:gs>
                      <a:gs pos="100000">
                        <a:srgbClr val="005CE7">
                          <a:tint val="12000"/>
                          <a:satMod val="255000"/>
                        </a:srgbClr>
                      </a:gs>
                    </a:gsLst>
                    <a:lin ang="5400000"/>
                  </a:gradFill>
                  <a:effectLst>
                    <a:innerShdw blurRad="69850" dist="43180" dir="5400000">
                      <a:srgbClr val="000000">
                        <a:alpha val="65000"/>
                      </a:srgbClr>
                    </a:innerShdw>
                  </a:effectLst>
                  <a:uLnTx/>
                  <a:uFillTx/>
                  <a:latin typeface="Corbel" pitchFamily="34" charset="0"/>
                  <a:ea typeface="+mn-ea"/>
                  <a:cs typeface="+mn-cs"/>
                </a:rPr>
                <a:t>ANALYSER L’ENVIRONNEMENT INTERNE</a:t>
              </a:r>
            </a:p>
          </p:txBody>
        </p:sp>
        <p:sp>
          <p:nvSpPr>
            <p:cNvPr id="29" name="Organigramme : Processus 28"/>
            <p:cNvSpPr/>
            <p:nvPr/>
          </p:nvSpPr>
          <p:spPr>
            <a:xfrm>
              <a:off x="1779258" y="3680369"/>
              <a:ext cx="2448000" cy="742626"/>
            </a:xfrm>
            <a:prstGeom prst="flowChartProcess">
              <a:avLst/>
            </a:prstGeom>
            <a:solidFill>
              <a:srgbClr val="66CCFF"/>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600" b="1" i="0" u="none" strike="noStrike" kern="0" cap="none" spc="0" normalizeH="0" baseline="0" noProof="0" dirty="0" smtClean="0">
                  <a:ln w="1905"/>
                  <a:gradFill>
                    <a:gsLst>
                      <a:gs pos="0">
                        <a:srgbClr val="005CE7">
                          <a:shade val="20000"/>
                          <a:satMod val="200000"/>
                        </a:srgbClr>
                      </a:gs>
                      <a:gs pos="78000">
                        <a:srgbClr val="005CE7">
                          <a:tint val="90000"/>
                          <a:shade val="89000"/>
                          <a:satMod val="220000"/>
                        </a:srgbClr>
                      </a:gs>
                      <a:gs pos="100000">
                        <a:srgbClr val="005CE7">
                          <a:tint val="12000"/>
                          <a:satMod val="255000"/>
                        </a:srgbClr>
                      </a:gs>
                    </a:gsLst>
                    <a:lin ang="5400000"/>
                  </a:gradFill>
                  <a:effectLst>
                    <a:innerShdw blurRad="69850" dist="43180" dir="5400000">
                      <a:srgbClr val="000000">
                        <a:alpha val="65000"/>
                      </a:srgbClr>
                    </a:innerShdw>
                  </a:effectLst>
                  <a:uLnTx/>
                  <a:uFillTx/>
                  <a:latin typeface="Corbel" pitchFamily="34" charset="0"/>
                  <a:ea typeface="+mn-ea"/>
                  <a:cs typeface="+mn-cs"/>
                </a:rPr>
                <a:t>IDENTIFIER LES MENACES ET LES OPPORTUNITES</a:t>
              </a:r>
            </a:p>
          </p:txBody>
        </p:sp>
        <p:sp>
          <p:nvSpPr>
            <p:cNvPr id="30" name="Organigramme : Processus 29"/>
            <p:cNvSpPr/>
            <p:nvPr/>
          </p:nvSpPr>
          <p:spPr>
            <a:xfrm>
              <a:off x="4716016" y="3656297"/>
              <a:ext cx="2448272" cy="742626"/>
            </a:xfrm>
            <a:prstGeom prst="flowChartProcess">
              <a:avLst/>
            </a:prstGeom>
            <a:solidFill>
              <a:srgbClr val="66CCFF"/>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600" b="1" i="0" u="none" strike="noStrike" kern="0" cap="none" spc="0" normalizeH="0" baseline="0" noProof="0" dirty="0" smtClean="0">
                  <a:ln w="1905"/>
                  <a:gradFill>
                    <a:gsLst>
                      <a:gs pos="0">
                        <a:srgbClr val="005CE7">
                          <a:shade val="20000"/>
                          <a:satMod val="200000"/>
                        </a:srgbClr>
                      </a:gs>
                      <a:gs pos="78000">
                        <a:srgbClr val="005CE7">
                          <a:tint val="90000"/>
                          <a:shade val="89000"/>
                          <a:satMod val="220000"/>
                        </a:srgbClr>
                      </a:gs>
                      <a:gs pos="100000">
                        <a:srgbClr val="005CE7">
                          <a:tint val="12000"/>
                          <a:satMod val="255000"/>
                        </a:srgbClr>
                      </a:gs>
                    </a:gsLst>
                    <a:lin ang="5400000"/>
                  </a:gradFill>
                  <a:effectLst>
                    <a:innerShdw blurRad="69850" dist="43180" dir="5400000">
                      <a:srgbClr val="000000">
                        <a:alpha val="65000"/>
                      </a:srgbClr>
                    </a:innerShdw>
                  </a:effectLst>
                  <a:uLnTx/>
                  <a:uFillTx/>
                  <a:latin typeface="Corbel" pitchFamily="34" charset="0"/>
                  <a:ea typeface="+mn-ea"/>
                  <a:cs typeface="+mn-cs"/>
                </a:rPr>
                <a:t>IDENTIFIER LES FORCES ET LES FAIBLESSES</a:t>
              </a:r>
            </a:p>
          </p:txBody>
        </p:sp>
        <p:sp>
          <p:nvSpPr>
            <p:cNvPr id="31" name="Organigramme : Processus 30"/>
            <p:cNvSpPr/>
            <p:nvPr/>
          </p:nvSpPr>
          <p:spPr>
            <a:xfrm>
              <a:off x="3239851" y="4581184"/>
              <a:ext cx="2448272" cy="504000"/>
            </a:xfrm>
            <a:prstGeom prst="flowChartProcess">
              <a:avLst/>
            </a:prstGeom>
            <a:solidFill>
              <a:srgbClr val="66CCFF"/>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smtClean="0">
                  <a:ln w="1905"/>
                  <a:gradFill>
                    <a:gsLst>
                      <a:gs pos="0">
                        <a:srgbClr val="005CE7">
                          <a:shade val="20000"/>
                          <a:satMod val="200000"/>
                        </a:srgbClr>
                      </a:gs>
                      <a:gs pos="78000">
                        <a:srgbClr val="005CE7">
                          <a:tint val="90000"/>
                          <a:shade val="89000"/>
                          <a:satMod val="220000"/>
                        </a:srgbClr>
                      </a:gs>
                      <a:gs pos="100000">
                        <a:srgbClr val="005CE7">
                          <a:tint val="12000"/>
                          <a:satMod val="255000"/>
                        </a:srgbClr>
                      </a:gs>
                    </a:gsLst>
                    <a:lin ang="5400000"/>
                  </a:gradFill>
                  <a:effectLst>
                    <a:innerShdw blurRad="69850" dist="43180" dir="5400000">
                      <a:srgbClr val="000000">
                        <a:alpha val="65000"/>
                      </a:srgbClr>
                    </a:innerShdw>
                  </a:effectLst>
                  <a:uLnTx/>
                  <a:uFillTx/>
                  <a:latin typeface="Calibri" pitchFamily="34" charset="0"/>
                  <a:ea typeface="+mn-ea"/>
                  <a:cs typeface="Calibri" pitchFamily="34" charset="0"/>
                </a:rPr>
                <a:t>REVISER LA MISSION ET LES OBJECTIFS</a:t>
              </a:r>
            </a:p>
          </p:txBody>
        </p:sp>
        <p:sp>
          <p:nvSpPr>
            <p:cNvPr id="32" name="Organigramme : Processus 31"/>
            <p:cNvSpPr/>
            <p:nvPr/>
          </p:nvSpPr>
          <p:spPr>
            <a:xfrm>
              <a:off x="3239852" y="5229240"/>
              <a:ext cx="2448271" cy="360000"/>
            </a:xfrm>
            <a:prstGeom prst="flowChartProcess">
              <a:avLst/>
            </a:prstGeom>
            <a:solidFill>
              <a:srgbClr val="66CCFF"/>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smtClean="0">
                  <a:ln w="1905"/>
                  <a:gradFill>
                    <a:gsLst>
                      <a:gs pos="0">
                        <a:srgbClr val="005CE7">
                          <a:shade val="20000"/>
                          <a:satMod val="200000"/>
                        </a:srgbClr>
                      </a:gs>
                      <a:gs pos="78000">
                        <a:srgbClr val="005CE7">
                          <a:tint val="90000"/>
                          <a:shade val="89000"/>
                          <a:satMod val="220000"/>
                        </a:srgbClr>
                      </a:gs>
                      <a:gs pos="100000">
                        <a:srgbClr val="005CE7">
                          <a:tint val="12000"/>
                          <a:satMod val="255000"/>
                        </a:srgbClr>
                      </a:gs>
                    </a:gsLst>
                    <a:lin ang="5400000"/>
                  </a:gradFill>
                  <a:effectLst>
                    <a:innerShdw blurRad="69850" dist="43180" dir="5400000">
                      <a:srgbClr val="000000">
                        <a:alpha val="65000"/>
                      </a:srgbClr>
                    </a:innerShdw>
                  </a:effectLst>
                  <a:uLnTx/>
                  <a:uFillTx/>
                  <a:latin typeface="Calibri" pitchFamily="34" charset="0"/>
                  <a:ea typeface="+mn-ea"/>
                  <a:cs typeface="Calibri" pitchFamily="34" charset="0"/>
                </a:rPr>
                <a:t>FORMULER LES STRATEGIES</a:t>
              </a:r>
            </a:p>
          </p:txBody>
        </p:sp>
        <p:sp>
          <p:nvSpPr>
            <p:cNvPr id="33" name="Organigramme : Processus 32"/>
            <p:cNvSpPr/>
            <p:nvPr/>
          </p:nvSpPr>
          <p:spPr>
            <a:xfrm>
              <a:off x="3252107" y="5697687"/>
              <a:ext cx="2448271" cy="504000"/>
            </a:xfrm>
            <a:prstGeom prst="flowChartProcess">
              <a:avLst/>
            </a:prstGeom>
            <a:solidFill>
              <a:srgbClr val="66CCFF"/>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smtClean="0">
                  <a:ln w="1905"/>
                  <a:gradFill>
                    <a:gsLst>
                      <a:gs pos="0">
                        <a:srgbClr val="005CE7">
                          <a:shade val="20000"/>
                          <a:satMod val="200000"/>
                        </a:srgbClr>
                      </a:gs>
                      <a:gs pos="78000">
                        <a:srgbClr val="005CE7">
                          <a:tint val="90000"/>
                          <a:shade val="89000"/>
                          <a:satMod val="220000"/>
                        </a:srgbClr>
                      </a:gs>
                      <a:gs pos="100000">
                        <a:srgbClr val="005CE7">
                          <a:tint val="12000"/>
                          <a:satMod val="255000"/>
                        </a:srgbClr>
                      </a:gs>
                    </a:gsLst>
                    <a:lin ang="5400000"/>
                  </a:gradFill>
                  <a:effectLst>
                    <a:innerShdw blurRad="69850" dist="43180" dir="5400000">
                      <a:srgbClr val="000000">
                        <a:alpha val="65000"/>
                      </a:srgbClr>
                    </a:innerShdw>
                  </a:effectLst>
                  <a:uLnTx/>
                  <a:uFillTx/>
                  <a:latin typeface="Calibri" pitchFamily="34" charset="0"/>
                  <a:ea typeface="+mn-ea"/>
                  <a:cs typeface="Calibri" pitchFamily="34" charset="0"/>
                </a:rPr>
                <a:t>METTRE EN ŒUVRE LES STRATEGIES</a:t>
              </a:r>
            </a:p>
          </p:txBody>
        </p:sp>
        <p:sp>
          <p:nvSpPr>
            <p:cNvPr id="34" name="Organigramme : Processus 33"/>
            <p:cNvSpPr/>
            <p:nvPr/>
          </p:nvSpPr>
          <p:spPr>
            <a:xfrm>
              <a:off x="3264253" y="6309352"/>
              <a:ext cx="2448000" cy="288000"/>
            </a:xfrm>
            <a:prstGeom prst="flowChartProcess">
              <a:avLst/>
            </a:prstGeom>
            <a:solidFill>
              <a:srgbClr val="66CCFF"/>
            </a:solidFill>
            <a:ln w="25400" cap="flat" cmpd="sng" algn="ctr">
              <a:no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fr-FR" sz="1400" b="1" i="0" u="none" strike="noStrike" kern="0" cap="none" spc="0" normalizeH="0" baseline="0" noProof="0" dirty="0" smtClean="0">
                  <a:ln w="1905"/>
                  <a:gradFill>
                    <a:gsLst>
                      <a:gs pos="0">
                        <a:srgbClr val="005CE7">
                          <a:shade val="20000"/>
                          <a:satMod val="200000"/>
                        </a:srgbClr>
                      </a:gs>
                      <a:gs pos="78000">
                        <a:srgbClr val="005CE7">
                          <a:tint val="90000"/>
                          <a:shade val="89000"/>
                          <a:satMod val="220000"/>
                        </a:srgbClr>
                      </a:gs>
                      <a:gs pos="100000">
                        <a:srgbClr val="005CE7">
                          <a:tint val="12000"/>
                          <a:satMod val="255000"/>
                        </a:srgbClr>
                      </a:gs>
                    </a:gsLst>
                    <a:lin ang="5400000"/>
                  </a:gradFill>
                  <a:effectLst>
                    <a:innerShdw blurRad="69850" dist="43180" dir="5400000">
                      <a:srgbClr val="000000">
                        <a:alpha val="65000"/>
                      </a:srgbClr>
                    </a:innerShdw>
                  </a:effectLst>
                  <a:uLnTx/>
                  <a:uFillTx/>
                  <a:latin typeface="Calibri" pitchFamily="34" charset="0"/>
                  <a:ea typeface="+mn-ea"/>
                  <a:cs typeface="Calibri" pitchFamily="34" charset="0"/>
                </a:rPr>
                <a:t>EVALUER LES RESULTATS</a:t>
              </a: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538885"/>
            <a:ext cx="1804987" cy="1122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4575507"/>
            <a:ext cx="1804987" cy="1122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615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smtClean="0"/>
              <a:t>ALLAL M. A., Chap. 5, L'ANALYSE SWOT</a:t>
            </a:r>
            <a:endParaRPr lang="fr-FR" dirty="0"/>
          </a:p>
        </p:txBody>
      </p:sp>
      <p:sp>
        <p:nvSpPr>
          <p:cNvPr id="4" name="Espace réservé du numéro de diapositive 3"/>
          <p:cNvSpPr>
            <a:spLocks noGrp="1"/>
          </p:cNvSpPr>
          <p:nvPr>
            <p:ph type="sldNum" sz="quarter" idx="12"/>
          </p:nvPr>
        </p:nvSpPr>
        <p:spPr/>
        <p:txBody>
          <a:bodyPr/>
          <a:lstStyle/>
          <a:p>
            <a:fld id="{27E7E1F2-7BAD-4DB2-A1D2-C192E12D7409}" type="slidenum">
              <a:rPr lang="fr-FR" smtClean="0"/>
              <a:pPr/>
              <a:t>6</a:t>
            </a:fld>
            <a:endParaRPr lang="fr-FR" dirty="0"/>
          </a:p>
        </p:txBody>
      </p:sp>
      <p:sp>
        <p:nvSpPr>
          <p:cNvPr id="5" name="ZoneTexte 4"/>
          <p:cNvSpPr txBox="1"/>
          <p:nvPr/>
        </p:nvSpPr>
        <p:spPr>
          <a:xfrm>
            <a:off x="156362" y="225923"/>
            <a:ext cx="8856984" cy="923330"/>
          </a:xfrm>
          <a:prstGeom prst="rect">
            <a:avLst/>
          </a:prstGeom>
          <a:noFill/>
        </p:spPr>
        <p:txBody>
          <a:bodyPr wrap="square" rtlCol="0">
            <a:spAutoFit/>
          </a:bodyPr>
          <a:lstStyle/>
          <a:p>
            <a:pPr algn="ctr"/>
            <a:r>
              <a:rPr lang="fr-FR" sz="5400" b="1" dirty="0" smtClean="0">
                <a:solidFill>
                  <a:schemeClr val="bg1"/>
                </a:solidFill>
                <a:latin typeface="Calibri" pitchFamily="34" charset="0"/>
                <a:cs typeface="Calibri" pitchFamily="34" charset="0"/>
              </a:rPr>
              <a:t>LE MODELE SWOT [1]</a:t>
            </a:r>
            <a:endParaRPr lang="fr-FR" sz="5400" b="1" dirty="0">
              <a:solidFill>
                <a:schemeClr val="bg1"/>
              </a:solidFill>
              <a:latin typeface="Calibri" pitchFamily="34" charset="0"/>
              <a:cs typeface="Calibri" pitchFamily="34" charset="0"/>
            </a:endParaRPr>
          </a:p>
        </p:txBody>
      </p:sp>
      <p:grpSp>
        <p:nvGrpSpPr>
          <p:cNvPr id="6" name="Groupe 5"/>
          <p:cNvGrpSpPr/>
          <p:nvPr/>
        </p:nvGrpSpPr>
        <p:grpSpPr>
          <a:xfrm>
            <a:off x="406722" y="1321717"/>
            <a:ext cx="8413750" cy="4627563"/>
            <a:chOff x="406722" y="1321717"/>
            <a:chExt cx="8413750" cy="4627563"/>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22" y="1321717"/>
              <a:ext cx="8413750" cy="462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539552" y="1321717"/>
              <a:ext cx="4104456" cy="369332"/>
            </a:xfrm>
            <a:prstGeom prst="rect">
              <a:avLst/>
            </a:prstGeom>
            <a:solidFill>
              <a:schemeClr val="bg1"/>
            </a:solidFill>
            <a:ln>
              <a:noFill/>
            </a:ln>
          </p:spPr>
          <p:txBody>
            <a:bodyPr wrap="square" rtlCol="0">
              <a:spAutoFit/>
            </a:bodyPr>
            <a:lstStyle/>
            <a:p>
              <a:r>
                <a:rPr lang="fr-FR" dirty="0" smtClean="0">
                  <a:latin typeface="Calibri" panose="020F0502020204030204" pitchFamily="34" charset="0"/>
                </a:rPr>
                <a:t>DIAGNOSTIC</a:t>
              </a:r>
              <a:r>
                <a:rPr lang="fr-FR" b="1" dirty="0" smtClean="0">
                  <a:latin typeface="Calibri" panose="020F0502020204030204" pitchFamily="34" charset="0"/>
                </a:rPr>
                <a:t> INTERNE </a:t>
              </a:r>
              <a:r>
                <a:rPr lang="fr-FR" dirty="0" smtClean="0">
                  <a:latin typeface="Calibri" panose="020F0502020204030204" pitchFamily="34" charset="0"/>
                </a:rPr>
                <a:t>DE L’UNIVERSITE</a:t>
              </a:r>
              <a:endParaRPr lang="fr-FR" dirty="0">
                <a:latin typeface="Calibri" panose="020F0502020204030204" pitchFamily="34" charset="0"/>
              </a:endParaRPr>
            </a:p>
          </p:txBody>
        </p:sp>
      </p:grpSp>
    </p:spTree>
    <p:extLst>
      <p:ext uri="{BB962C8B-B14F-4D97-AF65-F5344CB8AC3E}">
        <p14:creationId xmlns:p14="http://schemas.microsoft.com/office/powerpoint/2010/main" val="2468567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1340768"/>
            <a:ext cx="8208912" cy="2304256"/>
          </a:xfrm>
          <a:solidFill>
            <a:schemeClr val="accent3">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sp3d extrusionH="57150">
              <a:bevelT w="38100" h="38100"/>
            </a:sp3d>
          </a:bodyPr>
          <a:lstStyle/>
          <a:p>
            <a:pPr marL="0" indent="0">
              <a:buNone/>
            </a:pPr>
            <a:r>
              <a:rPr lang="fr-FR" sz="1800" b="1" dirty="0" smtClean="0">
                <a:solidFill>
                  <a:schemeClr val="accent3">
                    <a:lumMod val="50000"/>
                  </a:schemeClr>
                </a:solidFill>
                <a:latin typeface="Calibri" pitchFamily="34" charset="0"/>
                <a:cs typeface="Calibri" pitchFamily="34" charset="0"/>
              </a:rPr>
              <a:t>IL S’AGIT DONC SIMPLEMENT DE RECENSER, PUIS DE HIERARCHISER LES PRINCIPALES FORCES ET FAIBLESSES DE L’UNIVERSITE A TRAVERS :</a:t>
            </a:r>
          </a:p>
          <a:p>
            <a:pPr marL="0" indent="0">
              <a:buNone/>
            </a:pPr>
            <a:r>
              <a:rPr lang="fr-FR" sz="1800" b="1" dirty="0" smtClean="0">
                <a:solidFill>
                  <a:srgbClr val="008A00"/>
                </a:solidFill>
                <a:latin typeface="Calibri" pitchFamily="34" charset="0"/>
                <a:cs typeface="Calibri" pitchFamily="34" charset="0"/>
              </a:rPr>
              <a:t>SA POSITION : </a:t>
            </a:r>
            <a:r>
              <a:rPr lang="fr-FR" sz="1800" b="1" dirty="0" smtClean="0">
                <a:solidFill>
                  <a:schemeClr val="accent3">
                    <a:lumMod val="50000"/>
                  </a:schemeClr>
                </a:solidFill>
                <a:latin typeface="Calibri" pitchFamily="34" charset="0"/>
                <a:cs typeface="Calibri" pitchFamily="34" charset="0"/>
              </a:rPr>
              <a:t>Son rang dans l’environnement concurrentiel ;</a:t>
            </a:r>
          </a:p>
          <a:p>
            <a:pPr marL="0" indent="0">
              <a:buNone/>
            </a:pPr>
            <a:r>
              <a:rPr lang="fr-FR" sz="1800" b="1" dirty="0" smtClean="0">
                <a:solidFill>
                  <a:srgbClr val="008A00"/>
                </a:solidFill>
                <a:latin typeface="Calibri" pitchFamily="34" charset="0"/>
                <a:cs typeface="Calibri" pitchFamily="34" charset="0"/>
              </a:rPr>
              <a:t>SES ACTIVITES : </a:t>
            </a:r>
            <a:r>
              <a:rPr lang="fr-FR" sz="1800" b="1" dirty="0" smtClean="0">
                <a:solidFill>
                  <a:schemeClr val="accent3">
                    <a:lumMod val="50000"/>
                  </a:schemeClr>
                </a:solidFill>
                <a:latin typeface="Calibri" pitchFamily="34" charset="0"/>
                <a:cs typeface="Calibri" pitchFamily="34" charset="0"/>
              </a:rPr>
              <a:t>La diversité des formations, sa production scientifique, ses relations extérieures ;</a:t>
            </a:r>
          </a:p>
          <a:p>
            <a:pPr marL="0" indent="0">
              <a:buNone/>
            </a:pPr>
            <a:r>
              <a:rPr lang="fr-FR" sz="1800" b="1" dirty="0" smtClean="0">
                <a:solidFill>
                  <a:srgbClr val="008A00"/>
                </a:solidFill>
                <a:latin typeface="Calibri" pitchFamily="34" charset="0"/>
                <a:cs typeface="Calibri" pitchFamily="34" charset="0"/>
              </a:rPr>
              <a:t>SON ORGANISATION : </a:t>
            </a:r>
            <a:r>
              <a:rPr lang="fr-FR" sz="1800" b="1" dirty="0" smtClean="0">
                <a:solidFill>
                  <a:schemeClr val="accent3">
                    <a:lumMod val="50000"/>
                  </a:schemeClr>
                </a:solidFill>
                <a:latin typeface="Calibri" pitchFamily="34" charset="0"/>
                <a:cs typeface="Calibri" pitchFamily="34" charset="0"/>
              </a:rPr>
              <a:t>L’importance et la qualité de ses ressources, l’efficacité de la structure et du fonctionnement interne.</a:t>
            </a:r>
            <a:endParaRPr lang="fr-FR" sz="1800" b="1" dirty="0">
              <a:solidFill>
                <a:schemeClr val="accent3">
                  <a:lumMod val="50000"/>
                </a:schemeClr>
              </a:solidFill>
              <a:latin typeface="Calibri" pitchFamily="34" charset="0"/>
              <a:cs typeface="Calibri" pitchFamily="34" charset="0"/>
            </a:endParaRPr>
          </a:p>
        </p:txBody>
      </p:sp>
      <p:sp>
        <p:nvSpPr>
          <p:cNvPr id="3" name="Espace réservé du pied de page 2"/>
          <p:cNvSpPr>
            <a:spLocks noGrp="1"/>
          </p:cNvSpPr>
          <p:nvPr>
            <p:ph type="ftr" sz="quarter" idx="11"/>
          </p:nvPr>
        </p:nvSpPr>
        <p:spPr/>
        <p:txBody>
          <a:bodyPr/>
          <a:lstStyle/>
          <a:p>
            <a:r>
              <a:rPr lang="fr-FR" smtClean="0"/>
              <a:t>ALLAL M. A., Chap. 5, L'ANALYSE SWOT</a:t>
            </a:r>
            <a:endParaRPr lang="fr-FR" dirty="0"/>
          </a:p>
        </p:txBody>
      </p:sp>
      <p:sp>
        <p:nvSpPr>
          <p:cNvPr id="4" name="Espace réservé du numéro de diapositive 3"/>
          <p:cNvSpPr>
            <a:spLocks noGrp="1"/>
          </p:cNvSpPr>
          <p:nvPr>
            <p:ph type="sldNum" sz="quarter" idx="12"/>
          </p:nvPr>
        </p:nvSpPr>
        <p:spPr/>
        <p:txBody>
          <a:bodyPr/>
          <a:lstStyle/>
          <a:p>
            <a:fld id="{27E7E1F2-7BAD-4DB2-A1D2-C192E12D7409}" type="slidenum">
              <a:rPr lang="fr-FR" smtClean="0"/>
              <a:pPr/>
              <a:t>7</a:t>
            </a:fld>
            <a:endParaRPr lang="fr-FR" dirty="0"/>
          </a:p>
        </p:txBody>
      </p:sp>
      <p:sp>
        <p:nvSpPr>
          <p:cNvPr id="5" name="ZoneTexte 4"/>
          <p:cNvSpPr txBox="1"/>
          <p:nvPr/>
        </p:nvSpPr>
        <p:spPr>
          <a:xfrm>
            <a:off x="156362" y="225923"/>
            <a:ext cx="8856984" cy="923330"/>
          </a:xfrm>
          <a:prstGeom prst="rect">
            <a:avLst/>
          </a:prstGeom>
          <a:noFill/>
        </p:spPr>
        <p:txBody>
          <a:bodyPr wrap="square" rtlCol="0">
            <a:spAutoFit/>
          </a:bodyPr>
          <a:lstStyle/>
          <a:p>
            <a:pPr algn="ctr"/>
            <a:r>
              <a:rPr lang="fr-FR" sz="5400" b="1" dirty="0" smtClean="0">
                <a:solidFill>
                  <a:schemeClr val="bg1"/>
                </a:solidFill>
                <a:latin typeface="Calibri" pitchFamily="34" charset="0"/>
                <a:cs typeface="Calibri" pitchFamily="34" charset="0"/>
              </a:rPr>
              <a:t>LE MODELE SWOT [2]</a:t>
            </a:r>
            <a:endParaRPr lang="fr-FR" sz="5400" b="1" dirty="0">
              <a:solidFill>
                <a:schemeClr val="bg1"/>
              </a:solidFill>
              <a:latin typeface="Calibri" pitchFamily="34" charset="0"/>
              <a:cs typeface="Calibri" pitchFamily="34" charset="0"/>
            </a:endParaRPr>
          </a:p>
        </p:txBody>
      </p:sp>
      <p:sp>
        <p:nvSpPr>
          <p:cNvPr id="6" name="Espace réservé du contenu 1"/>
          <p:cNvSpPr txBox="1">
            <a:spLocks/>
          </p:cNvSpPr>
          <p:nvPr/>
        </p:nvSpPr>
        <p:spPr>
          <a:xfrm>
            <a:off x="468823" y="3861048"/>
            <a:ext cx="8208912" cy="2016224"/>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a:sp3d extrusionH="57150">
              <a:bevelT w="38100" h="38100"/>
            </a:sp3d>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Font typeface="Rage Italic" pitchFamily="66" charset="0"/>
              <a:buNone/>
            </a:pPr>
            <a:r>
              <a:rPr lang="fr-FR" sz="1800" b="1" dirty="0" smtClean="0">
                <a:solidFill>
                  <a:schemeClr val="accent6">
                    <a:lumMod val="50000"/>
                  </a:schemeClr>
                </a:solidFill>
                <a:latin typeface="Calibri" pitchFamily="34" charset="0"/>
                <a:cs typeface="Calibri" pitchFamily="34" charset="0"/>
              </a:rPr>
              <a:t>ON EFFECTUE LA MEME OPERATION POUR LES PRINCIPALES MENACES ET OPPORTUNITES, A TRAVERS :</a:t>
            </a:r>
          </a:p>
          <a:p>
            <a:pPr marL="0" indent="0">
              <a:buFont typeface="Rage Italic" pitchFamily="66" charset="0"/>
              <a:buNone/>
            </a:pPr>
            <a:r>
              <a:rPr lang="fr-FR" sz="1800" b="1" dirty="0" smtClean="0">
                <a:solidFill>
                  <a:srgbClr val="7030A0"/>
                </a:solidFill>
                <a:latin typeface="Calibri" pitchFamily="34" charset="0"/>
                <a:cs typeface="Calibri" pitchFamily="34" charset="0"/>
              </a:rPr>
              <a:t>L’OFFRE : </a:t>
            </a:r>
            <a:r>
              <a:rPr lang="fr-FR" sz="1800" b="1" dirty="0" smtClean="0">
                <a:solidFill>
                  <a:schemeClr val="accent6">
                    <a:lumMod val="50000"/>
                  </a:schemeClr>
                </a:solidFill>
                <a:latin typeface="Calibri" pitchFamily="34" charset="0"/>
                <a:cs typeface="Calibri" pitchFamily="34" charset="0"/>
              </a:rPr>
              <a:t>Intensification ou diminution de la concurrence ;</a:t>
            </a:r>
          </a:p>
          <a:p>
            <a:pPr marL="0" indent="0">
              <a:buFont typeface="Rage Italic" pitchFamily="66" charset="0"/>
              <a:buNone/>
            </a:pPr>
            <a:r>
              <a:rPr lang="fr-FR" sz="1800" b="1" dirty="0" smtClean="0">
                <a:solidFill>
                  <a:srgbClr val="7030A0"/>
                </a:solidFill>
                <a:latin typeface="Calibri" pitchFamily="34" charset="0"/>
                <a:cs typeface="Calibri" pitchFamily="34" charset="0"/>
              </a:rPr>
              <a:t>LA DEMANDE : </a:t>
            </a:r>
            <a:r>
              <a:rPr lang="fr-FR" sz="1800" b="1" dirty="0" smtClean="0">
                <a:solidFill>
                  <a:schemeClr val="accent6">
                    <a:lumMod val="50000"/>
                  </a:schemeClr>
                </a:solidFill>
                <a:latin typeface="Calibri" pitchFamily="34" charset="0"/>
                <a:cs typeface="Calibri" pitchFamily="34" charset="0"/>
              </a:rPr>
              <a:t>Evolution du comportement des clients, marché de l’emploi ;</a:t>
            </a:r>
          </a:p>
          <a:p>
            <a:pPr marL="0" indent="0">
              <a:buFont typeface="Rage Italic" pitchFamily="66" charset="0"/>
              <a:buNone/>
            </a:pPr>
            <a:r>
              <a:rPr lang="fr-FR" sz="1800" b="1" dirty="0" smtClean="0">
                <a:solidFill>
                  <a:srgbClr val="7030A0"/>
                </a:solidFill>
                <a:latin typeface="Calibri" pitchFamily="34" charset="0"/>
                <a:cs typeface="Calibri" pitchFamily="34" charset="0"/>
              </a:rPr>
              <a:t>LES INFLUENCES : </a:t>
            </a:r>
            <a:r>
              <a:rPr lang="fr-FR" sz="1800" b="1" dirty="0" smtClean="0">
                <a:solidFill>
                  <a:schemeClr val="accent6">
                    <a:lumMod val="50000"/>
                  </a:schemeClr>
                </a:solidFill>
                <a:latin typeface="Calibri" pitchFamily="34" charset="0"/>
                <a:cs typeface="Calibri" pitchFamily="34" charset="0"/>
              </a:rPr>
              <a:t>Tendances socio-culturelles, changements règlementaires, nouvelles approches pédagogiques, nouvelle technologie.</a:t>
            </a:r>
            <a:endParaRPr lang="fr-FR" sz="1800" b="1" dirty="0">
              <a:solidFill>
                <a:schemeClr val="accent6">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1647918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1340768"/>
            <a:ext cx="8208912" cy="2016224"/>
          </a:xfrm>
          <a:solidFill>
            <a:schemeClr val="bg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sp3d extrusionH="57150">
              <a:bevelT w="38100" h="38100"/>
            </a:sp3d>
          </a:bodyPr>
          <a:lstStyle/>
          <a:p>
            <a:pPr marL="0" indent="0">
              <a:buNone/>
            </a:pPr>
            <a:r>
              <a:rPr lang="fr-FR" b="1" dirty="0" smtClean="0">
                <a:solidFill>
                  <a:schemeClr val="accent3">
                    <a:lumMod val="50000"/>
                  </a:schemeClr>
                </a:solidFill>
                <a:latin typeface="Calibri" pitchFamily="34" charset="0"/>
                <a:cs typeface="Calibri" pitchFamily="34" charset="0"/>
              </a:rPr>
              <a:t>AVANTAGES</a:t>
            </a:r>
          </a:p>
          <a:p>
            <a:pPr>
              <a:buClr>
                <a:srgbClr val="008A00"/>
              </a:buClr>
              <a:buSzPct val="110000"/>
              <a:buFont typeface="Wingdings" pitchFamily="2" charset="2"/>
              <a:buChar char="§"/>
            </a:pPr>
            <a:r>
              <a:rPr lang="fr-FR" b="1" dirty="0" smtClean="0">
                <a:solidFill>
                  <a:srgbClr val="008A00"/>
                </a:solidFill>
                <a:latin typeface="Calibri" pitchFamily="34" charset="0"/>
                <a:cs typeface="Calibri" pitchFamily="34" charset="0"/>
              </a:rPr>
              <a:t>Cette démarche permet d’envisager les ajustements nécessaires de la stratégie de l’université à l’évolution de son environnement, en s’appuyant  sur ses capacités.</a:t>
            </a:r>
            <a:endParaRPr lang="fr-FR" b="1" dirty="0">
              <a:solidFill>
                <a:schemeClr val="accent3">
                  <a:lumMod val="50000"/>
                </a:schemeClr>
              </a:solidFill>
              <a:latin typeface="Calibri" pitchFamily="34" charset="0"/>
              <a:cs typeface="Calibri" pitchFamily="34" charset="0"/>
            </a:endParaRPr>
          </a:p>
        </p:txBody>
      </p:sp>
      <p:sp>
        <p:nvSpPr>
          <p:cNvPr id="3" name="Espace réservé du pied de page 2"/>
          <p:cNvSpPr>
            <a:spLocks noGrp="1"/>
          </p:cNvSpPr>
          <p:nvPr>
            <p:ph type="ftr" sz="quarter" idx="11"/>
          </p:nvPr>
        </p:nvSpPr>
        <p:spPr/>
        <p:txBody>
          <a:bodyPr/>
          <a:lstStyle/>
          <a:p>
            <a:r>
              <a:rPr lang="fr-FR" smtClean="0"/>
              <a:t>ALLAL M. A., Chap. 5, L'ANALYSE SWOT</a:t>
            </a:r>
            <a:endParaRPr lang="fr-FR" dirty="0"/>
          </a:p>
        </p:txBody>
      </p:sp>
      <p:sp>
        <p:nvSpPr>
          <p:cNvPr id="4" name="Espace réservé du numéro de diapositive 3"/>
          <p:cNvSpPr>
            <a:spLocks noGrp="1"/>
          </p:cNvSpPr>
          <p:nvPr>
            <p:ph type="sldNum" sz="quarter" idx="12"/>
          </p:nvPr>
        </p:nvSpPr>
        <p:spPr/>
        <p:txBody>
          <a:bodyPr/>
          <a:lstStyle/>
          <a:p>
            <a:fld id="{27E7E1F2-7BAD-4DB2-A1D2-C192E12D7409}" type="slidenum">
              <a:rPr lang="fr-FR" smtClean="0"/>
              <a:pPr/>
              <a:t>8</a:t>
            </a:fld>
            <a:endParaRPr lang="fr-FR" dirty="0"/>
          </a:p>
        </p:txBody>
      </p:sp>
      <p:sp>
        <p:nvSpPr>
          <p:cNvPr id="5" name="ZoneTexte 4"/>
          <p:cNvSpPr txBox="1"/>
          <p:nvPr/>
        </p:nvSpPr>
        <p:spPr>
          <a:xfrm>
            <a:off x="156362" y="225923"/>
            <a:ext cx="8856984" cy="923330"/>
          </a:xfrm>
          <a:prstGeom prst="rect">
            <a:avLst/>
          </a:prstGeom>
          <a:noFill/>
        </p:spPr>
        <p:txBody>
          <a:bodyPr wrap="square" rtlCol="0">
            <a:spAutoFit/>
          </a:bodyPr>
          <a:lstStyle/>
          <a:p>
            <a:pPr algn="ctr"/>
            <a:r>
              <a:rPr lang="fr-FR" sz="5400" b="1" dirty="0" smtClean="0">
                <a:solidFill>
                  <a:schemeClr val="bg1"/>
                </a:solidFill>
                <a:latin typeface="Calibri" pitchFamily="34" charset="0"/>
                <a:cs typeface="Calibri" pitchFamily="34" charset="0"/>
              </a:rPr>
              <a:t>LE MODELE SWOT [3]</a:t>
            </a:r>
            <a:endParaRPr lang="fr-FR" sz="5400" b="1" dirty="0">
              <a:solidFill>
                <a:schemeClr val="bg1"/>
              </a:solidFill>
              <a:latin typeface="Calibri" pitchFamily="34" charset="0"/>
              <a:cs typeface="Calibri" pitchFamily="34" charset="0"/>
            </a:endParaRPr>
          </a:p>
        </p:txBody>
      </p:sp>
      <p:sp>
        <p:nvSpPr>
          <p:cNvPr id="6" name="Espace réservé du contenu 1"/>
          <p:cNvSpPr txBox="1">
            <a:spLocks/>
          </p:cNvSpPr>
          <p:nvPr/>
        </p:nvSpPr>
        <p:spPr>
          <a:xfrm>
            <a:off x="468823" y="3573016"/>
            <a:ext cx="8208912" cy="2520280"/>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Autofit/>
            <a:sp3d extrusionH="57150">
              <a:bevelT w="38100" h="38100"/>
            </a:sp3d>
          </a:bodyPr>
          <a:lst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a:lstStyle>
          <a:p>
            <a:pPr marL="0" indent="0">
              <a:buFont typeface="Rage Italic" pitchFamily="66" charset="0"/>
              <a:buNone/>
            </a:pPr>
            <a:r>
              <a:rPr lang="fr-FR" b="1" dirty="0" smtClean="0">
                <a:solidFill>
                  <a:schemeClr val="accent6">
                    <a:lumMod val="50000"/>
                  </a:schemeClr>
                </a:solidFill>
                <a:latin typeface="Calibri" pitchFamily="34" charset="0"/>
                <a:cs typeface="Calibri" pitchFamily="34" charset="0"/>
              </a:rPr>
              <a:t>PRECAUTIONS A PRENDRE</a:t>
            </a:r>
          </a:p>
          <a:p>
            <a:pPr>
              <a:buClr>
                <a:srgbClr val="7030A0"/>
              </a:buClr>
              <a:buSzPct val="110000"/>
              <a:buFont typeface="Wingdings" pitchFamily="2" charset="2"/>
              <a:buChar char="§"/>
            </a:pPr>
            <a:r>
              <a:rPr lang="fr-FR" b="1" dirty="0" smtClean="0">
                <a:solidFill>
                  <a:srgbClr val="7030A0"/>
                </a:solidFill>
                <a:latin typeface="Calibri" pitchFamily="34" charset="0"/>
                <a:cs typeface="Calibri" pitchFamily="34" charset="0"/>
              </a:rPr>
              <a:t>Parfois, une même évolution de l’environnement peut s’interpréter aussi bien en opportunité qu’en menace, suivant la capacité de l’université à la saisir ou non.</a:t>
            </a:r>
          </a:p>
          <a:p>
            <a:pPr>
              <a:buClr>
                <a:srgbClr val="7030A0"/>
              </a:buClr>
              <a:buSzPct val="110000"/>
              <a:buFont typeface="Wingdings" pitchFamily="2" charset="2"/>
              <a:buChar char="§"/>
            </a:pPr>
            <a:r>
              <a:rPr lang="fr-FR" b="1" dirty="0" smtClean="0">
                <a:solidFill>
                  <a:srgbClr val="7030A0"/>
                </a:solidFill>
                <a:latin typeface="Calibri" pitchFamily="34" charset="0"/>
                <a:cs typeface="Calibri" pitchFamily="34" charset="0"/>
              </a:rPr>
              <a:t>Les dirigeants, par prudence, ont souvent tendances à sous-estimer les opportunités et à surestimer les menaces.</a:t>
            </a:r>
            <a:endParaRPr lang="fr-FR" b="1" dirty="0">
              <a:solidFill>
                <a:schemeClr val="accent6">
                  <a:lumMod val="50000"/>
                </a:schemeClr>
              </a:solidFill>
              <a:latin typeface="Calibri" pitchFamily="34" charset="0"/>
              <a:cs typeface="Calibri" pitchFamily="34" charset="0"/>
            </a:endParaRPr>
          </a:p>
        </p:txBody>
      </p:sp>
    </p:spTree>
    <p:extLst>
      <p:ext uri="{BB962C8B-B14F-4D97-AF65-F5344CB8AC3E}">
        <p14:creationId xmlns:p14="http://schemas.microsoft.com/office/powerpoint/2010/main" val="21058556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738792711"/>
              </p:ext>
            </p:extLst>
          </p:nvPr>
        </p:nvGraphicFramePr>
        <p:xfrm>
          <a:off x="838200" y="2918048"/>
          <a:ext cx="7467600" cy="2743200"/>
        </p:xfrm>
        <a:graphic>
          <a:graphicData uri="http://schemas.openxmlformats.org/drawingml/2006/table">
            <a:tbl>
              <a:tblPr firstRow="1" bandRow="1">
                <a:tableStyleId>{5C22544A-7EE6-4342-B048-85BDC9FD1C3A}</a:tableStyleId>
              </a:tblPr>
              <a:tblGrid>
                <a:gridCol w="933450"/>
                <a:gridCol w="933450"/>
                <a:gridCol w="933450"/>
                <a:gridCol w="933450"/>
                <a:gridCol w="933450"/>
                <a:gridCol w="933450"/>
                <a:gridCol w="933450"/>
                <a:gridCol w="933450"/>
              </a:tblGrid>
              <a:tr h="370840">
                <a:tc>
                  <a:txBody>
                    <a:bodyPr/>
                    <a:lstStyle/>
                    <a:p>
                      <a:pPr algn="l"/>
                      <a:r>
                        <a:rPr lang="fr-FR" sz="2400" b="1" dirty="0" smtClean="0">
                          <a:latin typeface="Calibri" panose="020F0502020204030204" pitchFamily="34" charset="0"/>
                        </a:rPr>
                        <a:t>F      0</a:t>
                      </a:r>
                      <a:endParaRPr lang="fr-FR" sz="2400" b="1" dirty="0">
                        <a:latin typeface="Calibri" panose="020F0502020204030204" pitchFamily="34" charset="0"/>
                      </a:endParaRPr>
                    </a:p>
                  </a:txBody>
                  <a:tcPr>
                    <a:lnTlToBr w="12700" cap="flat" cmpd="sng" algn="ctr">
                      <a:solidFill>
                        <a:schemeClr val="bg1"/>
                      </a:solidFill>
                      <a:prstDash val="solid"/>
                      <a:round/>
                      <a:headEnd type="none" w="med" len="med"/>
                      <a:tailEnd type="none" w="med" len="med"/>
                    </a:lnTlToBr>
                  </a:tcPr>
                </a:tc>
                <a:tc>
                  <a:txBody>
                    <a:bodyPr/>
                    <a:lstStyle/>
                    <a:p>
                      <a:pPr algn="ctr"/>
                      <a:r>
                        <a:rPr lang="fr-FR" sz="2400" b="1" dirty="0" smtClean="0">
                          <a:latin typeface="Calibri" panose="020F0502020204030204" pitchFamily="34" charset="0"/>
                        </a:rPr>
                        <a:t>1</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2</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3</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4</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5</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6</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7</a:t>
                      </a:r>
                      <a:endParaRPr lang="fr-FR" sz="2400" b="1" dirty="0">
                        <a:latin typeface="Calibri" panose="020F0502020204030204" pitchFamily="34" charset="0"/>
                      </a:endParaRPr>
                    </a:p>
                  </a:txBody>
                  <a:tcPr/>
                </a:tc>
              </a:tr>
              <a:tr h="370840">
                <a:tc>
                  <a:txBody>
                    <a:bodyPr/>
                    <a:lstStyle/>
                    <a:p>
                      <a:pPr algn="ctr"/>
                      <a:r>
                        <a:rPr lang="fr-FR" sz="2400" b="1" dirty="0" smtClean="0">
                          <a:latin typeface="Calibri" panose="020F0502020204030204" pitchFamily="34" charset="0"/>
                        </a:rPr>
                        <a:t>1</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r>
              <a:tr h="370840">
                <a:tc>
                  <a:txBody>
                    <a:bodyPr/>
                    <a:lstStyle/>
                    <a:p>
                      <a:pPr algn="ctr"/>
                      <a:r>
                        <a:rPr lang="fr-FR" sz="2400" b="1" dirty="0" smtClean="0">
                          <a:latin typeface="Calibri" panose="020F0502020204030204" pitchFamily="34" charset="0"/>
                        </a:rPr>
                        <a:t>2</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r>
              <a:tr h="370840">
                <a:tc>
                  <a:txBody>
                    <a:bodyPr/>
                    <a:lstStyle/>
                    <a:p>
                      <a:pPr algn="ctr"/>
                      <a:r>
                        <a:rPr lang="fr-FR" sz="2400" b="1" dirty="0" smtClean="0">
                          <a:latin typeface="Calibri" panose="020F0502020204030204" pitchFamily="34" charset="0"/>
                        </a:rPr>
                        <a:t>3</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r>
              <a:tr h="370840">
                <a:tc>
                  <a:txBody>
                    <a:bodyPr/>
                    <a:lstStyle/>
                    <a:p>
                      <a:pPr algn="ctr"/>
                      <a:r>
                        <a:rPr lang="fr-FR" sz="2400" b="1" dirty="0" smtClean="0">
                          <a:latin typeface="Calibri" panose="020F0502020204030204" pitchFamily="34" charset="0"/>
                        </a:rPr>
                        <a:t>4</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r>
              <a:tr h="370840">
                <a:tc>
                  <a:txBody>
                    <a:bodyPr/>
                    <a:lstStyle/>
                    <a:p>
                      <a:pPr algn="ctr"/>
                      <a:r>
                        <a:rPr lang="fr-FR" sz="2400" b="1" dirty="0" smtClean="0">
                          <a:latin typeface="Calibri" panose="020F0502020204030204" pitchFamily="34" charset="0"/>
                        </a:rPr>
                        <a:t>5</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c>
                  <a:txBody>
                    <a:bodyPr/>
                    <a:lstStyle/>
                    <a:p>
                      <a:pPr algn="ctr"/>
                      <a:r>
                        <a:rPr lang="fr-FR" sz="2400" b="1" dirty="0" smtClean="0">
                          <a:latin typeface="Calibri" panose="020F0502020204030204" pitchFamily="34" charset="0"/>
                        </a:rPr>
                        <a:t>+</a:t>
                      </a:r>
                      <a:endParaRPr lang="fr-FR" sz="2400" b="1" dirty="0">
                        <a:latin typeface="Calibri" panose="020F0502020204030204" pitchFamily="34" charset="0"/>
                      </a:endParaRPr>
                    </a:p>
                  </a:txBody>
                  <a:tcPr/>
                </a:tc>
              </a:tr>
            </a:tbl>
          </a:graphicData>
        </a:graphic>
      </p:graphicFrame>
      <p:sp>
        <p:nvSpPr>
          <p:cNvPr id="3" name="Espace réservé du pied de page 2"/>
          <p:cNvSpPr>
            <a:spLocks noGrp="1"/>
          </p:cNvSpPr>
          <p:nvPr>
            <p:ph type="ftr" sz="quarter" idx="11"/>
          </p:nvPr>
        </p:nvSpPr>
        <p:spPr/>
        <p:txBody>
          <a:bodyPr/>
          <a:lstStyle/>
          <a:p>
            <a:r>
              <a:rPr lang="fr-FR" smtClean="0"/>
              <a:t>ALLAL M. A., Chap. 5, L'ANALYSE SWOT</a:t>
            </a:r>
            <a:endParaRPr lang="fr-FR" dirty="0"/>
          </a:p>
        </p:txBody>
      </p:sp>
      <p:sp>
        <p:nvSpPr>
          <p:cNvPr id="4" name="Espace réservé du numéro de diapositive 3"/>
          <p:cNvSpPr>
            <a:spLocks noGrp="1"/>
          </p:cNvSpPr>
          <p:nvPr>
            <p:ph type="sldNum" sz="quarter" idx="12"/>
          </p:nvPr>
        </p:nvSpPr>
        <p:spPr/>
        <p:txBody>
          <a:bodyPr/>
          <a:lstStyle/>
          <a:p>
            <a:fld id="{27E7E1F2-7BAD-4DB2-A1D2-C192E12D7409}" type="slidenum">
              <a:rPr lang="fr-FR" smtClean="0"/>
              <a:pPr/>
              <a:t>9</a:t>
            </a:fld>
            <a:endParaRPr lang="fr-FR" dirty="0"/>
          </a:p>
        </p:txBody>
      </p:sp>
      <p:sp>
        <p:nvSpPr>
          <p:cNvPr id="5" name="ZoneTexte 4"/>
          <p:cNvSpPr txBox="1"/>
          <p:nvPr/>
        </p:nvSpPr>
        <p:spPr>
          <a:xfrm>
            <a:off x="755576" y="188640"/>
            <a:ext cx="7632848" cy="954107"/>
          </a:xfrm>
          <a:prstGeom prst="rect">
            <a:avLst/>
          </a:prstGeom>
          <a:noFill/>
        </p:spPr>
        <p:txBody>
          <a:bodyPr wrap="square" rtlCol="0">
            <a:spAutoFit/>
          </a:bodyPr>
          <a:lstStyle/>
          <a:p>
            <a:pPr algn="ctr"/>
            <a:r>
              <a:rPr lang="fr-FR" sz="2800" b="1" dirty="0" smtClean="0">
                <a:solidFill>
                  <a:schemeClr val="bg1"/>
                </a:solidFill>
                <a:latin typeface="Corbel" panose="020B0503020204020204" pitchFamily="34" charset="0"/>
              </a:rPr>
              <a:t>RAPPROCHEMENT DES FACTEURS/MATRICE D’INTERACTION</a:t>
            </a:r>
            <a:endParaRPr lang="fr-FR" sz="2800" b="1" dirty="0">
              <a:solidFill>
                <a:schemeClr val="bg1"/>
              </a:solidFill>
              <a:latin typeface="Corbel" panose="020B0503020204020204" pitchFamily="34" charset="0"/>
            </a:endParaRPr>
          </a:p>
        </p:txBody>
      </p:sp>
      <p:sp>
        <p:nvSpPr>
          <p:cNvPr id="7" name="ZoneTexte 6"/>
          <p:cNvSpPr txBox="1"/>
          <p:nvPr/>
        </p:nvSpPr>
        <p:spPr>
          <a:xfrm>
            <a:off x="755576" y="1484784"/>
            <a:ext cx="7632848" cy="1200329"/>
          </a:xfrm>
          <a:prstGeom prst="rect">
            <a:avLst/>
          </a:prstGeom>
          <a:noFill/>
        </p:spPr>
        <p:txBody>
          <a:bodyPr wrap="square" rtlCol="0">
            <a:spAutoFit/>
          </a:bodyPr>
          <a:lstStyle/>
          <a:p>
            <a:r>
              <a:rPr lang="fr-FR" b="1" dirty="0" smtClean="0">
                <a:latin typeface="Calibri" panose="020F0502020204030204" pitchFamily="34" charset="0"/>
              </a:rPr>
              <a:t>F : FORCES</a:t>
            </a:r>
          </a:p>
          <a:p>
            <a:r>
              <a:rPr lang="fr-FR" b="1" dirty="0" smtClean="0">
                <a:latin typeface="Calibri" panose="020F0502020204030204" pitchFamily="34" charset="0"/>
              </a:rPr>
              <a:t>O : OPPORTUNITES</a:t>
            </a:r>
          </a:p>
          <a:p>
            <a:r>
              <a:rPr lang="fr-FR" b="1" dirty="0" smtClean="0">
                <a:latin typeface="Calibri" panose="020F0502020204030204" pitchFamily="34" charset="0"/>
              </a:rPr>
              <a:t>+ : FORTE RELATION</a:t>
            </a:r>
          </a:p>
          <a:p>
            <a:r>
              <a:rPr lang="fr-FR" b="1" dirty="0" smtClean="0">
                <a:latin typeface="Calibri" panose="020F0502020204030204" pitchFamily="34" charset="0"/>
              </a:rPr>
              <a:t>- : FAIBLE RELATION OU INEXISTANTE</a:t>
            </a:r>
            <a:endParaRPr lang="fr-FR" b="1" dirty="0">
              <a:latin typeface="Calibri" panose="020F0502020204030204" pitchFamily="34" charset="0"/>
            </a:endParaRPr>
          </a:p>
        </p:txBody>
      </p:sp>
    </p:spTree>
    <p:extLst>
      <p:ext uri="{BB962C8B-B14F-4D97-AF65-F5344CB8AC3E}">
        <p14:creationId xmlns:p14="http://schemas.microsoft.com/office/powerpoint/2010/main" val="35918066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TC101790492[[fn=Album]]</Template>
  <TotalTime>1776</TotalTime>
  <Words>1357</Words>
  <Application>Microsoft Office PowerPoint</Application>
  <PresentationFormat>On-screen Show (4:3)</PresentationFormat>
  <Paragraphs>176</Paragraphs>
  <Slides>16</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Arial</vt:lpstr>
      <vt:lpstr>Bradley Hand ITC TT-Bold</vt:lpstr>
      <vt:lpstr>Calibri</vt:lpstr>
      <vt:lpstr>Cambria</vt:lpstr>
      <vt:lpstr>Candara</vt:lpstr>
      <vt:lpstr>Corbel</vt:lpstr>
      <vt:lpstr>Rage Italic</vt:lpstr>
      <vt:lpstr>Tahoma</vt:lpstr>
      <vt:lpstr>Tw Cen MT</vt:lpstr>
      <vt:lpstr>Verdana</vt:lpstr>
      <vt:lpstr>Wingdings</vt:lpstr>
      <vt:lpstr>Sketchbook</vt:lpstr>
      <vt:lpstr>     Chapitre 5  L’ANALYSE SWOT</vt:lpstr>
      <vt:lpstr>PowerPoint Presentation</vt:lpstr>
      <vt:lpstr>DEFINITIONS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AMINE ALLAL</dc:creator>
  <cp:lastModifiedBy>User</cp:lastModifiedBy>
  <cp:revision>87</cp:revision>
  <cp:lastPrinted>2012-10-20T18:10:30Z</cp:lastPrinted>
  <dcterms:created xsi:type="dcterms:W3CDTF">2012-10-19T18:45:31Z</dcterms:created>
  <dcterms:modified xsi:type="dcterms:W3CDTF">2020-03-04T14:24:36Z</dcterms:modified>
</cp:coreProperties>
</file>